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6"/>
  </p:notesMasterIdLst>
  <p:sldIdLst>
    <p:sldId id="373" r:id="rId2"/>
    <p:sldId id="420" r:id="rId3"/>
    <p:sldId id="422" r:id="rId4"/>
    <p:sldId id="261" r:id="rId5"/>
    <p:sldId id="258" r:id="rId6"/>
    <p:sldId id="259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9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0" r:id="rId25"/>
    <p:sldId id="281" r:id="rId26"/>
    <p:sldId id="282" r:id="rId27"/>
    <p:sldId id="365" r:id="rId28"/>
    <p:sldId id="378" r:id="rId29"/>
    <p:sldId id="379" r:id="rId30"/>
    <p:sldId id="380" r:id="rId31"/>
    <p:sldId id="381" r:id="rId32"/>
    <p:sldId id="404" r:id="rId33"/>
    <p:sldId id="423" r:id="rId34"/>
    <p:sldId id="424" r:id="rId35"/>
    <p:sldId id="413" r:id="rId36"/>
    <p:sldId id="283" r:id="rId37"/>
    <p:sldId id="425" r:id="rId38"/>
    <p:sldId id="418" r:id="rId39"/>
    <p:sldId id="426" r:id="rId40"/>
    <p:sldId id="284" r:id="rId41"/>
    <p:sldId id="286" r:id="rId42"/>
    <p:sldId id="285" r:id="rId43"/>
    <p:sldId id="292" r:id="rId44"/>
    <p:sldId id="288" r:id="rId45"/>
    <p:sldId id="287" r:id="rId46"/>
    <p:sldId id="293" r:id="rId47"/>
    <p:sldId id="294" r:id="rId48"/>
    <p:sldId id="313" r:id="rId49"/>
    <p:sldId id="290" r:id="rId50"/>
    <p:sldId id="289" r:id="rId51"/>
    <p:sldId id="295" r:id="rId52"/>
    <p:sldId id="314" r:id="rId53"/>
    <p:sldId id="296" r:id="rId54"/>
    <p:sldId id="297" r:id="rId55"/>
    <p:sldId id="298" r:id="rId56"/>
    <p:sldId id="429" r:id="rId57"/>
    <p:sldId id="386" r:id="rId58"/>
    <p:sldId id="388" r:id="rId59"/>
    <p:sldId id="385" r:id="rId60"/>
    <p:sldId id="384" r:id="rId61"/>
    <p:sldId id="428" r:id="rId62"/>
    <p:sldId id="414" r:id="rId63"/>
    <p:sldId id="301" r:id="rId64"/>
    <p:sldId id="427" r:id="rId65"/>
    <p:sldId id="430" r:id="rId66"/>
    <p:sldId id="299" r:id="rId67"/>
    <p:sldId id="300" r:id="rId68"/>
    <p:sldId id="315" r:id="rId69"/>
    <p:sldId id="302" r:id="rId70"/>
    <p:sldId id="305" r:id="rId71"/>
    <p:sldId id="304" r:id="rId72"/>
    <p:sldId id="303" r:id="rId73"/>
    <p:sldId id="307" r:id="rId74"/>
    <p:sldId id="306" r:id="rId75"/>
    <p:sldId id="308" r:id="rId76"/>
    <p:sldId id="309" r:id="rId77"/>
    <p:sldId id="310" r:id="rId78"/>
    <p:sldId id="317" r:id="rId79"/>
    <p:sldId id="316" r:id="rId80"/>
    <p:sldId id="312" r:id="rId81"/>
    <p:sldId id="318" r:id="rId82"/>
    <p:sldId id="319" r:id="rId83"/>
    <p:sldId id="320" r:id="rId84"/>
    <p:sldId id="326" r:id="rId85"/>
    <p:sldId id="321" r:id="rId86"/>
    <p:sldId id="327" r:id="rId87"/>
    <p:sldId id="328" r:id="rId88"/>
    <p:sldId id="322" r:id="rId89"/>
    <p:sldId id="390" r:id="rId90"/>
    <p:sldId id="391" r:id="rId91"/>
    <p:sldId id="392" r:id="rId92"/>
    <p:sldId id="393" r:id="rId93"/>
    <p:sldId id="408" r:id="rId94"/>
    <p:sldId id="431" r:id="rId95"/>
    <p:sldId id="432" r:id="rId96"/>
    <p:sldId id="415" r:id="rId97"/>
    <p:sldId id="323" r:id="rId98"/>
    <p:sldId id="402" r:id="rId99"/>
    <p:sldId id="419" r:id="rId100"/>
    <p:sldId id="330" r:id="rId101"/>
    <p:sldId id="329" r:id="rId102"/>
    <p:sldId id="335" r:id="rId103"/>
    <p:sldId id="337" r:id="rId104"/>
    <p:sldId id="336" r:id="rId105"/>
    <p:sldId id="338" r:id="rId106"/>
    <p:sldId id="340" r:id="rId107"/>
    <p:sldId id="339" r:id="rId108"/>
    <p:sldId id="341" r:id="rId109"/>
    <p:sldId id="342" r:id="rId110"/>
    <p:sldId id="394" r:id="rId111"/>
    <p:sldId id="395" r:id="rId112"/>
    <p:sldId id="396" r:id="rId113"/>
    <p:sldId id="435" r:id="rId114"/>
    <p:sldId id="416" r:id="rId115"/>
    <p:sldId id="343" r:id="rId116"/>
    <p:sldId id="433" r:id="rId117"/>
    <p:sldId id="344" r:id="rId118"/>
    <p:sldId id="345" r:id="rId119"/>
    <p:sldId id="346" r:id="rId120"/>
    <p:sldId id="367" r:id="rId121"/>
    <p:sldId id="369" r:id="rId122"/>
    <p:sldId id="350" r:id="rId123"/>
    <p:sldId id="370" r:id="rId124"/>
    <p:sldId id="349" r:id="rId125"/>
    <p:sldId id="352" r:id="rId126"/>
    <p:sldId id="353" r:id="rId127"/>
    <p:sldId id="371" r:id="rId128"/>
    <p:sldId id="372" r:id="rId129"/>
    <p:sldId id="355" r:id="rId130"/>
    <p:sldId id="354" r:id="rId131"/>
    <p:sldId id="356" r:id="rId132"/>
    <p:sldId id="357" r:id="rId133"/>
    <p:sldId id="359" r:id="rId134"/>
    <p:sldId id="358" r:id="rId135"/>
    <p:sldId id="361" r:id="rId136"/>
    <p:sldId id="362" r:id="rId137"/>
    <p:sldId id="363" r:id="rId138"/>
    <p:sldId id="398" r:id="rId139"/>
    <p:sldId id="399" r:id="rId140"/>
    <p:sldId id="400" r:id="rId141"/>
    <p:sldId id="401" r:id="rId142"/>
    <p:sldId id="434" r:id="rId143"/>
    <p:sldId id="436" r:id="rId144"/>
    <p:sldId id="417" r:id="rId14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8" autoAdjust="0"/>
    <p:restoredTop sz="94660"/>
  </p:normalViewPr>
  <p:slideViewPr>
    <p:cSldViewPr>
      <p:cViewPr varScale="1">
        <p:scale>
          <a:sx n="69" d="100"/>
          <a:sy n="69" d="100"/>
        </p:scale>
        <p:origin x="4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85424-E790-4FFB-9091-92E432EB9987}" type="datetimeFigureOut">
              <a:rPr lang="nl-NL" smtClean="0"/>
              <a:t>12-02-2018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CC470-2B01-423E-AE96-0F48262FE2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41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47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CC470-2B01-423E-AE96-0F48262FE2BE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47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81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93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83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99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90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5D0F0-CA28-4ECB-95D7-5C0E108BF42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FE20-B452-417A-85FB-4B5B6B37F16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CE47-9D7B-4D73-B4F8-7E518C450A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BEBF3-5F89-43F3-9A94-194DBB5616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3829D-CB2C-4F26-B9EC-67FA5F00C6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39E8B-CD7D-4363-9C66-6FE4F33C33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7778B-DB52-424D-9F0E-FFD11B0BFA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33638-4175-4C82-AD78-2F4E8AEA26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1EBA7-19CC-4704-991E-8EBA5D13FA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5AD2-88BA-40EF-9257-8D9962BFFA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8C59A-335F-476B-89D3-A4EE005E0F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4E863C47-8631-45EE-83ED-3BD67B4B9C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zpo1.ask.com/r?t=a&amp;d=mys&amp;s=ads&amp;c=p&amp;ti=1&amp;ai=30751&amp;l=dir&amp;o=1124&amp;sv=0a5c4246&amp;ip=5f6061c3&amp;u=http://www.ugchelen.org/ansichten/schoorsteendeklarenbeek.jpg" TargetMode="Externa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images.google.com/imgres?imgurl=http://www.vander-wal.nl/shop/images/products/Hijman%20Schoonmaakmiddelen/9176_AFWASBORSTEL.jpg&amp;imgrefurl=http://www.vander-wal.nl/schoonmaakartikelen.php&amp;usg=__g69IER5DBuLjzu0nuIih77P3F7c=&amp;h=385&amp;w=486&amp;sz=71&amp;hl=nl&amp;start=2&amp;itbs=1&amp;tbnid=l6JrxjCChkZLoM:&amp;tbnh=102&amp;tbnw=129&amp;prev=/images?q=afwasborstel&amp;hl=nl&amp;lr=&amp;safe=off&amp;sa=N&amp;tbs=isch:1" TargetMode="Externa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zarathomsonribeaud.com/index.html" TargetMode="Externa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zarathomsonribeaud.com/index.html" TargetMode="Externa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images.google.com/imgres?imgurl=http://www.veravoga.nl/catalog/images/theedoek_keukendoek_FB2.jpg&amp;imgrefurl=http://partyflock.nl/topic/1082886:Vochtvanger_oid.html&amp;usg=__mPGnUHggDB0p_PPoDQCqcIJquMs=&amp;h=525&amp;w=450&amp;sz=17&amp;hl=nl&amp;start=1&amp;itbs=1&amp;tbnid=N_jKaFfUNRyeWM:&amp;tbnh=132&amp;tbnw=113&amp;prev=/images?q=theedoek&amp;hl=nl&amp;lr=&amp;safe=off&amp;sa=N&amp;tbs=isch:1" TargetMode="Externa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images.google.com/imgres?imgurl=http://riddersvanhetvrijewoord.web-log.nl/photos/uncategorized/kraan.jpg&amp;imgrefurl=http://www.riddersvanhetvrijewoord.web-log.nl/&amp;usg=__02_fo3NCRZhdB931qdmbdV6OqHo=&amp;h=199&amp;w=225&amp;sz=9&amp;hl=nl&amp;start=7&amp;itbs=1&amp;tbnid=nfud5zXK5s3SGM:&amp;tbnh=96&amp;tbnw=108&amp;prev=/images?q=druppen&amp;hl=nl&amp;lr=&amp;safe=off&amp;sa=N&amp;tbs=isch:1" TargetMode="Externa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nl/imgres?imgurl=http://www.chatwalk.nl/chatwalk/images/italiaanse-ijs.jpg&amp;imgrefurl=http://www.chatwalk.nl/chatwalk/pages/entry_430.php&amp;usg=__mMnIa4JVnZCEfjyOVu_TIEusZ6E=&amp;h=334&amp;w=250&amp;sz=20&amp;hl=nl&amp;start=13&amp;um=1&amp;itbs=1&amp;tbnid=7loGocLT4dvK8M:&amp;tbnh=119&amp;tbnw=89&amp;prev=/images?q=ijs&amp;um=1&amp;hl=nl&amp;sa=N&amp;rlz=1T4SUNA_enNL316NL203&amp;tbs=isch: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images.google.nl/imgres?imgurl=http://blogs.phillynews.com/inquirer/phillyinc/potato_chips.jpg&amp;imgrefurl=http://blogs.phillynews.com/inquirer/phillyinc/qa/&amp;usg=__oLwe7FIIpZMs3t6OCOsi7BQ0S-Q=&amp;h=274&amp;w=300&amp;sz=34&amp;hl=nl&amp;start=1&amp;um=1&amp;itbs=1&amp;tbnid=vTs9yelrhODseM:&amp;tbnh=106&amp;tbnw=116&amp;prev=/images?q=chips&amp;um=1&amp;hl=nl&amp;sa=N&amp;rlz=1T4SUNA_enNL316NL203&amp;tbs=isch:1" TargetMode="Externa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images.google.com/imgres?imgurl=http://www.nrc.nl/redactie/foto/nrctv/kookt2.jpg&amp;imgrefurl=http://nrc.tv/video/kookt/article1087806.ece/Voorjaarsminestrone_met_knoflook-%3cbr/%3ebasilicumcrostini&amp;usg=__QUyM5FmSDD9ZWouxEuMUylG0Zys=&amp;h=225&amp;w=400&amp;sz=48&amp;hl=nl&amp;start=41&amp;itbs=1&amp;tbnid=pkZgJvda8lLCaM:&amp;tbnh=70&amp;tbnw=124&amp;prev=/images?q=handvol+basilicum&amp;start=40&amp;hl=nl&amp;lr=&amp;safe=off&amp;sa=N&amp;ndsp=20&amp;tbs=isch:1" TargetMode="Externa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g.photobucket.com/albums/v681/menramerika/markro%202007/beschuit_muisjes_03_log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genstam.nl/CMS/images/stories/patat.jp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wzpo1.ask.com/r?t=a&amp;d=mys&amp;s=ads&amp;c=p&amp;ti=1&amp;ai=30751&amp;l=dir&amp;o=1124&amp;sv=0a5c4236&amp;ip=5f6061c3&amp;u=http://users.skynet.be/tlindeke/Foto's/Snoep/IMAGE0057.JPG.jpg" TargetMode="Externa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nl/imgres?imgurl=http://www.chatwalk.nl/chatwalk/images/italiaanse-ijs.jpg&amp;imgrefurl=http://www.chatwalk.nl/chatwalk/pages/entry_430.php&amp;usg=__mMnIa4JVnZCEfjyOVu_TIEusZ6E=&amp;h=334&amp;w=250&amp;sz=20&amp;hl=nl&amp;start=13&amp;um=1&amp;itbs=1&amp;tbnid=7loGocLT4dvK8M:&amp;tbnh=119&amp;tbnw=89&amp;prev=/images?q=ijs&amp;um=1&amp;hl=nl&amp;sa=N&amp;rlz=1T4SUNA_enNL316NL203&amp;tbs=isch: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images.google.nl/imgres?imgurl=http://blogs.phillynews.com/inquirer/phillyinc/potato_chips.jpg&amp;imgrefurl=http://blogs.phillynews.com/inquirer/phillyinc/qa/&amp;usg=__oLwe7FIIpZMs3t6OCOsi7BQ0S-Q=&amp;h=274&amp;w=300&amp;sz=34&amp;hl=nl&amp;start=1&amp;um=1&amp;itbs=1&amp;tbnid=vTs9yelrhODseM:&amp;tbnh=106&amp;tbnw=116&amp;prev=/images?q=chips&amp;um=1&amp;hl=nl&amp;sa=N&amp;rlz=1T4SUNA_enNL316NL203&amp;tbs=isch: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google.nl/imgres?imgurl=http://www.mobilecowboys.nl/images/upload/1179574468PS3-GamePhone-1.jpg&amp;imgrefurl=http://www.mobilecowboys.nl/gadgets/4902&amp;usg=__V355dJB_My7euiECgzLeZGc1QrI=&amp;h=305&amp;w=406&amp;sz=18&amp;hl=nl&amp;start=152&amp;um=1&amp;itbs=1&amp;tbnid=S3I706-s9poolM:&amp;tbnh=93&amp;tbnw=124&amp;prev=/images?q=playstation+3+games&amp;start=140&amp;um=1&amp;hl=nl&amp;sa=N&amp;rlz=1T4SUNA_enNL316NL203&amp;ndsp=20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genstam.nl/CMS/images/stories/patat.jp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wzpo1.ask.com/r?t=a&amp;d=mys&amp;s=ads&amp;c=p&amp;ti=1&amp;ai=30751&amp;l=dir&amp;o=1124&amp;sv=0a5c4236&amp;ip=5f6061c3&amp;u=http://users.skynet.be/tlindeke/Foto's/Snoep/IMAGE0057.JPG.jpg" TargetMode="External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nl/imgres?imgurl=http://www.chatwalk.nl/chatwalk/images/italiaanse-ijs.jpg&amp;imgrefurl=http://www.chatwalk.nl/chatwalk/pages/entry_430.php&amp;usg=__mMnIa4JVnZCEfjyOVu_TIEusZ6E=&amp;h=334&amp;w=250&amp;sz=20&amp;hl=nl&amp;start=13&amp;um=1&amp;itbs=1&amp;tbnid=7loGocLT4dvK8M:&amp;tbnh=119&amp;tbnw=89&amp;prev=/images?q=ijs&amp;um=1&amp;hl=nl&amp;sa=N&amp;rlz=1T4SUNA_enNL316NL203&amp;tbs=isch: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images.google.nl/imgres?imgurl=http://blogs.phillynews.com/inquirer/phillyinc/potato_chips.jpg&amp;imgrefurl=http://blogs.phillynews.com/inquirer/phillyinc/qa/&amp;usg=__oLwe7FIIpZMs3t6OCOsi7BQ0S-Q=&amp;h=274&amp;w=300&amp;sz=34&amp;hl=nl&amp;start=1&amp;um=1&amp;itbs=1&amp;tbnid=vTs9yelrhODseM:&amp;tbnh=106&amp;tbnw=116&amp;prev=/images?q=chips&amp;um=1&amp;hl=nl&amp;sa=N&amp;rlz=1T4SUNA_enNL316NL203&amp;tbs=isch:1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google.nl/imgres?imgurl=http://www.mobilecowboys.nl/images/upload/1179574468PS3-GamePhone-1.jpg&amp;imgrefurl=http://www.mobilecowboys.nl/gadgets/4902&amp;usg=__V355dJB_My7euiECgzLeZGc1QrI=&amp;h=305&amp;w=406&amp;sz=18&amp;hl=nl&amp;start=152&amp;um=1&amp;itbs=1&amp;tbnid=S3I706-s9poolM:&amp;tbnh=93&amp;tbnw=124&amp;prev=/images?q=playstation+3+games&amp;start=140&amp;um=1&amp;hl=nl&amp;sa=N&amp;rlz=1T4SUNA_enNL316NL203&amp;ndsp=20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nl/imgres?imgurl=http://www.dumpstore.nl/winkel/images/dumpfoto/CO1EURO.jpg&amp;imgrefurl=http://www.dumpstore.nl/winkel/index.php?main_page=index&amp;cPath=683&amp;usg=__fw_35UMbfFQKe9NBQkPa0OB7R68=&amp;h=388&amp;w=384&amp;sz=32&amp;hl=nl&amp;start=1&amp;um=1&amp;itbs=1&amp;tbnid=QXhvjw9b2jr6lM:&amp;tbnh=123&amp;tbnw=122&amp;prev=/images?q=euro&amp;um=1&amp;hl=nl&amp;sa=N&amp;rlz=1T4SUNA_enNL316NL203&amp;tbs=isch:1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google.nl/imgres?imgurl=http://www.mobilecowboys.nl/images/upload/1179574468PS3-GamePhone-1.jpg&amp;imgrefurl=http://www.mobilecowboys.nl/gadgets/4902&amp;usg=__V355dJB_My7euiECgzLeZGc1QrI=&amp;h=305&amp;w=406&amp;sz=18&amp;hl=nl&amp;start=152&amp;um=1&amp;itbs=1&amp;tbnid=S3I706-s9poolM:&amp;tbnh=93&amp;tbnw=124&amp;prev=/images?q=playstation+3+games&amp;start=140&amp;um=1&amp;hl=nl&amp;sa=N&amp;rlz=1T4SUNA_enNL316NL203&amp;ndsp=20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/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/>
              <a:t>Cursus 4  – Module 2</a:t>
            </a:r>
          </a:p>
          <a:p>
            <a:pPr eaLnBrk="1" hangingPunct="1"/>
            <a:endParaRPr lang="nl-NL"/>
          </a:p>
          <a:p>
            <a:pPr eaLnBrk="1" hangingPunct="1"/>
            <a:r>
              <a:rPr lang="nl-NL"/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komkom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2019300"/>
            <a:ext cx="47148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835150" y="5589588"/>
            <a:ext cx="4537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de komkommer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843808" y="587057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86020" name="Picture 4" descr="gebouw 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099" y="1261272"/>
            <a:ext cx="6186264" cy="464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699792" y="6050757"/>
            <a:ext cx="35290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 dirty="0">
                <a:solidFill>
                  <a:srgbClr val="FF3300"/>
                </a:solidFill>
              </a:rPr>
              <a:t>             </a:t>
            </a:r>
            <a:r>
              <a:rPr lang="nl-NL" sz="2800" dirty="0">
                <a:solidFill>
                  <a:srgbClr val="FF3300"/>
                </a:solidFill>
              </a:rPr>
              <a:t>het</a:t>
            </a:r>
            <a:r>
              <a:rPr lang="nl-NL" sz="2800" dirty="0"/>
              <a:t> gebouw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2195512" y="311034"/>
            <a:ext cx="48974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4000" dirty="0"/>
              <a:t>Woord van de dag: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84996" name="Picture 4" descr="fontei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6250"/>
            <a:ext cx="7519988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773054" y="6349487"/>
            <a:ext cx="33131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dirty="0"/>
              <a:t>         de fontein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69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7" descr="gebo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8913"/>
            <a:ext cx="71294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ext Box 8"/>
          <p:cNvSpPr txBox="1">
            <a:spLocks noChangeArrowheads="1"/>
          </p:cNvSpPr>
          <p:nvPr/>
        </p:nvSpPr>
        <p:spPr bwMode="auto">
          <a:xfrm>
            <a:off x="2987675" y="6453188"/>
            <a:ext cx="4105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3851275" y="6165850"/>
            <a:ext cx="20462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3300"/>
                </a:solidFill>
              </a:rPr>
              <a:t>het</a:t>
            </a:r>
            <a:r>
              <a:rPr lang="nl-NL" sz="2800"/>
              <a:t> gebouw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88068" name="Picture 4" descr="ho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963" y="188913"/>
            <a:ext cx="586898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132138" y="6308725"/>
            <a:ext cx="33115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>
                <a:solidFill>
                  <a:srgbClr val="FF3300"/>
                </a:solidFill>
              </a:rPr>
              <a:t>      </a:t>
            </a:r>
            <a:r>
              <a:rPr lang="nl-NL" sz="2800">
                <a:solidFill>
                  <a:srgbClr val="FF3300"/>
                </a:solidFill>
              </a:rPr>
              <a:t>het</a:t>
            </a:r>
            <a:r>
              <a:rPr lang="nl-NL" sz="2800"/>
              <a:t> hotel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  <p:bldP spid="9933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 descr="pritt-lijmstick-20-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2843213" y="6092825"/>
            <a:ext cx="38893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>
                <a:solidFill>
                  <a:srgbClr val="FF3300"/>
                </a:solidFill>
              </a:rPr>
              <a:t>             </a:t>
            </a:r>
            <a:r>
              <a:rPr lang="nl-NL" sz="2800">
                <a:solidFill>
                  <a:srgbClr val="FF3300"/>
                </a:solidFill>
              </a:rPr>
              <a:t>het</a:t>
            </a:r>
            <a:r>
              <a:rPr lang="nl-NL" sz="2800"/>
              <a:t> plaksel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schoorsteendeklarenbee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8" y="260350"/>
            <a:ext cx="36909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132138" y="6237288"/>
            <a:ext cx="36004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/>
              <a:t>  </a:t>
            </a:r>
            <a:r>
              <a:rPr lang="nl-NL" sz="2800"/>
              <a:t>de schoorsteen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91140" name="Picture 4" descr="Steiger+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30241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 descr="steig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484313"/>
            <a:ext cx="50927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827088" y="5734050"/>
            <a:ext cx="23050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steiger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5076825" y="5661025"/>
            <a:ext cx="33115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        </a:t>
            </a:r>
            <a:r>
              <a:rPr lang="nl-NL" sz="2800"/>
              <a:t>de steiger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  <p:bldP spid="102406" grpId="0"/>
      <p:bldP spid="102407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 descr="stif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52450"/>
            <a:ext cx="74168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348038" y="6237288"/>
            <a:ext cx="32400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/>
              <a:t>       </a:t>
            </a:r>
            <a:r>
              <a:rPr lang="nl-NL" sz="2800"/>
              <a:t>de viltstiften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vd-amsterd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7705725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124075" y="6165850"/>
            <a:ext cx="44656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3300"/>
                </a:solidFill>
              </a:rPr>
              <a:t>                   het</a:t>
            </a:r>
            <a:r>
              <a:rPr lang="nl-NL" sz="2800"/>
              <a:t> warenhuis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voorzetsels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z="2800"/>
              <a:t>naast</a:t>
            </a:r>
          </a:p>
          <a:p>
            <a:pPr eaLnBrk="1" hangingPunct="1">
              <a:lnSpc>
                <a:spcPct val="90000"/>
              </a:lnSpc>
            </a:pPr>
            <a:r>
              <a:rPr lang="nl-NL" sz="2800"/>
              <a:t>voor</a:t>
            </a:r>
          </a:p>
          <a:p>
            <a:pPr eaLnBrk="1" hangingPunct="1">
              <a:lnSpc>
                <a:spcPct val="90000"/>
              </a:lnSpc>
            </a:pPr>
            <a:r>
              <a:rPr lang="nl-NL" sz="2800"/>
              <a:t>in</a:t>
            </a:r>
          </a:p>
          <a:p>
            <a:pPr eaLnBrk="1" hangingPunct="1">
              <a:lnSpc>
                <a:spcPct val="90000"/>
              </a:lnSpc>
            </a:pPr>
            <a:r>
              <a:rPr lang="nl-NL" sz="2800"/>
              <a:t>achter</a:t>
            </a:r>
          </a:p>
          <a:p>
            <a:pPr eaLnBrk="1" hangingPunct="1">
              <a:lnSpc>
                <a:spcPct val="90000"/>
              </a:lnSpc>
            </a:pPr>
            <a:r>
              <a:rPr lang="nl-NL" sz="2800"/>
              <a:t>op</a:t>
            </a:r>
          </a:p>
          <a:p>
            <a:pPr eaLnBrk="1" hangingPunct="1">
              <a:lnSpc>
                <a:spcPct val="90000"/>
              </a:lnSpc>
            </a:pPr>
            <a:r>
              <a:rPr lang="nl-NL" sz="2800"/>
              <a:t>boven</a:t>
            </a:r>
          </a:p>
          <a:p>
            <a:pPr eaLnBrk="1" hangingPunct="1">
              <a:lnSpc>
                <a:spcPct val="90000"/>
              </a:lnSpc>
            </a:pPr>
            <a:r>
              <a:rPr lang="nl-NL" sz="2800"/>
              <a:t>onder</a:t>
            </a:r>
          </a:p>
          <a:p>
            <a:pPr eaLnBrk="1" hangingPunct="1">
              <a:lnSpc>
                <a:spcPct val="90000"/>
              </a:lnSpc>
            </a:pPr>
            <a:r>
              <a:rPr lang="nl-NL" sz="2800"/>
              <a:t>bij</a:t>
            </a:r>
          </a:p>
          <a:p>
            <a:pPr eaLnBrk="1" hangingPunct="1">
              <a:lnSpc>
                <a:spcPct val="90000"/>
              </a:lnSpc>
            </a:pPr>
            <a:r>
              <a:rPr lang="nl-NL" sz="2800"/>
              <a:t>enz.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1043108300_a03d3df0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1610"/>
            <a:ext cx="7524750" cy="5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124075" y="5734050"/>
            <a:ext cx="410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krentenbrood</a:t>
            </a:r>
          </a:p>
        </p:txBody>
      </p:sp>
      <p:sp>
        <p:nvSpPr>
          <p:cNvPr id="11268" name="Line 9"/>
          <p:cNvSpPr>
            <a:spLocks noChangeShapeType="1"/>
          </p:cNvSpPr>
          <p:nvPr/>
        </p:nvSpPr>
        <p:spPr bwMode="auto">
          <a:xfrm flipH="1" flipV="1">
            <a:off x="2555875" y="2420938"/>
            <a:ext cx="71438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952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fontein</a:t>
            </a:r>
          </a:p>
          <a:p>
            <a:pPr>
              <a:buFontTx/>
              <a:buNone/>
            </a:pPr>
            <a:r>
              <a:rPr lang="nl-NL"/>
              <a:t>het gebouw</a:t>
            </a:r>
          </a:p>
          <a:p>
            <a:pPr>
              <a:buFontTx/>
              <a:buNone/>
            </a:pPr>
            <a:r>
              <a:rPr lang="nl-NL"/>
              <a:t>de schoorsteen</a:t>
            </a:r>
          </a:p>
          <a:p>
            <a:pPr>
              <a:buFontTx/>
              <a:buNone/>
            </a:pPr>
            <a:r>
              <a:rPr lang="nl-NL"/>
              <a:t>de viltstift</a:t>
            </a:r>
          </a:p>
          <a:p>
            <a:pPr>
              <a:buFontTx/>
              <a:buNone/>
            </a:pPr>
            <a:r>
              <a:rPr lang="nl-NL"/>
              <a:t>het warenhuis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962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fontein			</a:t>
            </a:r>
          </a:p>
          <a:p>
            <a:pPr>
              <a:buFontTx/>
              <a:buNone/>
            </a:pPr>
            <a:r>
              <a:rPr lang="nl-NL"/>
              <a:t>het gebouw		</a:t>
            </a:r>
          </a:p>
          <a:p>
            <a:pPr>
              <a:buFontTx/>
              <a:buNone/>
            </a:pPr>
            <a:r>
              <a:rPr lang="nl-NL"/>
              <a:t>de schoorsteen	</a:t>
            </a:r>
          </a:p>
          <a:p>
            <a:pPr>
              <a:buFontTx/>
              <a:buNone/>
            </a:pPr>
            <a:r>
              <a:rPr lang="nl-NL"/>
              <a:t>de viltstift			</a:t>
            </a:r>
          </a:p>
          <a:p>
            <a:pPr>
              <a:buFontTx/>
              <a:buNone/>
            </a:pPr>
            <a:r>
              <a:rPr lang="nl-NL"/>
              <a:t>het warenhuis		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972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fontein			de fonteinen</a:t>
            </a:r>
          </a:p>
          <a:p>
            <a:pPr>
              <a:buFontTx/>
              <a:buNone/>
            </a:pPr>
            <a:r>
              <a:rPr lang="nl-NL"/>
              <a:t>het gebouw		de gebouwen</a:t>
            </a:r>
          </a:p>
          <a:p>
            <a:pPr>
              <a:buFontTx/>
              <a:buNone/>
            </a:pPr>
            <a:r>
              <a:rPr lang="nl-NL"/>
              <a:t>de schoorsteen	de schoorstenen</a:t>
            </a:r>
          </a:p>
          <a:p>
            <a:pPr>
              <a:buFontTx/>
              <a:buNone/>
            </a:pPr>
            <a:r>
              <a:rPr lang="nl-NL"/>
              <a:t>de viltstift			de viltstiften</a:t>
            </a:r>
          </a:p>
          <a:p>
            <a:pPr>
              <a:buFontTx/>
              <a:buNone/>
            </a:pPr>
            <a:r>
              <a:rPr lang="nl-NL"/>
              <a:t>het warenhuis		de warenhuizen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nl-NL" sz="3200" dirty="0"/>
              <a:t>Verwijzende functiewoorden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7185" y="1052736"/>
            <a:ext cx="8229600" cy="4525963"/>
          </a:xfrm>
        </p:spPr>
        <p:txBody>
          <a:bodyPr/>
          <a:lstStyle/>
          <a:p>
            <a:r>
              <a:rPr lang="nl-NL" u="sng" dirty="0"/>
              <a:t>Wat gaan we doen? </a:t>
            </a:r>
          </a:p>
          <a:p>
            <a:r>
              <a:rPr lang="nl-NL" dirty="0"/>
              <a:t>Leerkracht legt briefjes met </a:t>
            </a:r>
          </a:p>
          <a:p>
            <a:pPr marL="0" indent="0">
              <a:buNone/>
            </a:pPr>
            <a:r>
              <a:rPr lang="nl-NL" dirty="0"/>
              <a:t>   hij  -  zij  -  er  -   het  op 4 stoelen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Leerkracht zegt een zin met een van deze functiewoorden erin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leerlingen gaan achter de juiste stoel staan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Bij hij en zij kunnen de leerlingen ook nog benoemen naar welk woord het verwijst</a:t>
            </a:r>
          </a:p>
        </p:txBody>
      </p:sp>
    </p:spTree>
    <p:extLst>
      <p:ext uri="{BB962C8B-B14F-4D97-AF65-F5344CB8AC3E}">
        <p14:creationId xmlns:p14="http://schemas.microsoft.com/office/powerpoint/2010/main" val="130853586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38348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nl-NL"/>
              <a:t>dag 5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gebouw</a:t>
            </a:r>
          </a:p>
          <a:p>
            <a:r>
              <a:rPr lang="nl-NL" dirty="0"/>
              <a:t>de fontein</a:t>
            </a:r>
          </a:p>
          <a:p>
            <a:r>
              <a:rPr lang="nl-NL" dirty="0"/>
              <a:t>de schoorsteen</a:t>
            </a:r>
          </a:p>
          <a:p>
            <a:r>
              <a:rPr lang="nl-NL" dirty="0"/>
              <a:t>het hotel</a:t>
            </a:r>
          </a:p>
        </p:txBody>
      </p:sp>
      <p:pic>
        <p:nvPicPr>
          <p:cNvPr id="4" name="Picture 4" descr="gebouw 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9248" y="3206949"/>
            <a:ext cx="4097552" cy="30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40766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nl-NL"/>
              <a:t>woord van de dag:</a:t>
            </a:r>
          </a:p>
        </p:txBody>
      </p:sp>
      <p:pic>
        <p:nvPicPr>
          <p:cNvPr id="99331" name="Picture 4" descr="voorblad%20helpen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700213"/>
            <a:ext cx="33655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771775" y="6308725"/>
            <a:ext cx="41052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     </a:t>
            </a:r>
            <a:r>
              <a:rPr lang="nl-NL" sz="2800"/>
              <a:t>een handje helpen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843808" y="5805264"/>
            <a:ext cx="417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/>
              <a:t>          </a:t>
            </a:r>
            <a:r>
              <a:rPr lang="nl-NL" sz="2800" dirty="0"/>
              <a:t>de afwasborstel</a:t>
            </a:r>
          </a:p>
        </p:txBody>
      </p:sp>
      <p:pic>
        <p:nvPicPr>
          <p:cNvPr id="100355" name="Picture 5" descr="9176_AFWASBORSTE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61928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5" descr="Afwasmiddel-2so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04863"/>
            <a:ext cx="6096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3203575" y="6308725"/>
            <a:ext cx="56165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>
                <a:solidFill>
                  <a:srgbClr val="FF3300"/>
                </a:solidFill>
              </a:rPr>
              <a:t>         </a:t>
            </a:r>
            <a:r>
              <a:rPr lang="nl-NL" sz="2800">
                <a:solidFill>
                  <a:srgbClr val="FF3300"/>
                </a:solidFill>
              </a:rPr>
              <a:t>het</a:t>
            </a:r>
            <a:r>
              <a:rPr lang="nl-NL" sz="2800"/>
              <a:t> afwasmiddel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chitterende manden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504825"/>
            <a:ext cx="655161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411413" y="6165850"/>
            <a:ext cx="417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de 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7" descr="gro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87122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187450" y="6021388"/>
            <a:ext cx="4248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2800"/>
              <a:t>de groente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komkom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2019300"/>
            <a:ext cx="47148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835150" y="5589588"/>
            <a:ext cx="4537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de komkommer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Schitterende manden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504825"/>
            <a:ext cx="655161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411413" y="6165850"/>
            <a:ext cx="417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de 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5" descr="210176190_1b02486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95325"/>
            <a:ext cx="7920037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403350" y="5949950"/>
            <a:ext cx="403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          </a:t>
            </a:r>
            <a:r>
              <a:rPr lang="nl-NL" sz="2800"/>
              <a:t>de mayonaise</a:t>
            </a:r>
          </a:p>
        </p:txBody>
      </p:sp>
      <p:sp>
        <p:nvSpPr>
          <p:cNvPr id="105476" name="Line 7"/>
          <p:cNvSpPr>
            <a:spLocks noChangeShapeType="1"/>
          </p:cNvSpPr>
          <p:nvPr/>
        </p:nvSpPr>
        <p:spPr bwMode="auto">
          <a:xfrm flipV="1">
            <a:off x="3203575" y="4005263"/>
            <a:ext cx="720725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5" descr="sop_met_k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8913"/>
            <a:ext cx="67627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987675" y="5707063"/>
            <a:ext cx="3529013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>
                <a:solidFill>
                  <a:srgbClr val="FF3300"/>
                </a:solidFill>
              </a:rPr>
              <a:t>           </a:t>
            </a:r>
            <a:r>
              <a:rPr lang="nl-NL" sz="2800">
                <a:solidFill>
                  <a:srgbClr val="FF3300"/>
                </a:solidFill>
              </a:rPr>
              <a:t>het</a:t>
            </a:r>
            <a:r>
              <a:rPr lang="nl-NL" sz="2800"/>
              <a:t> sop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 descr="teiltj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76250"/>
            <a:ext cx="54006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3132138" y="5661025"/>
            <a:ext cx="31686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>
                <a:solidFill>
                  <a:srgbClr val="FF3300"/>
                </a:solidFill>
              </a:rPr>
              <a:t>         </a:t>
            </a:r>
            <a:r>
              <a:rPr lang="nl-NL" sz="2800">
                <a:solidFill>
                  <a:srgbClr val="FF3300"/>
                </a:solidFill>
              </a:rPr>
              <a:t>het</a:t>
            </a:r>
            <a:r>
              <a:rPr lang="nl-NL" sz="2800"/>
              <a:t> teiltje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5" descr="theedoek_keukendoek_FB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700" y="476250"/>
            <a:ext cx="49307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3203575" y="6308725"/>
            <a:ext cx="37449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/>
              <a:t>         </a:t>
            </a:r>
            <a:r>
              <a:rPr lang="nl-NL" sz="2800"/>
              <a:t>de theedoeken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03575" y="5445125"/>
            <a:ext cx="20161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09572" name="Picture 4" descr="tomaa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60350"/>
            <a:ext cx="4897437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76600" y="5792788"/>
            <a:ext cx="39592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tomaat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1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Afbeelding 1" descr="875_ude5q04vz3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87692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63888" y="5733256"/>
            <a:ext cx="395922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dirty="0"/>
              <a:t>de salade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5" descr="afwassen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-674688"/>
            <a:ext cx="5651500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2500313" y="6165850"/>
            <a:ext cx="40338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                afdrogen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markt-t69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900113"/>
            <a:ext cx="71437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692275" y="6113463"/>
            <a:ext cx="5472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                            </a:t>
            </a:r>
            <a:r>
              <a:rPr lang="nl-NL" sz="2800"/>
              <a:t>de markt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5" descr="afwassen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85775"/>
            <a:ext cx="5688012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463925" y="6021388"/>
            <a:ext cx="30241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afwassen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5" descr="kraa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28600"/>
            <a:ext cx="6048375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419475" y="6021388"/>
            <a:ext cx="30241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/>
              <a:t>  </a:t>
            </a:r>
            <a:r>
              <a:rPr lang="nl-NL" sz="2800"/>
              <a:t>druppen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5" descr="drijven_zinken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050" y="188913"/>
            <a:ext cx="52228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7092950" y="1628775"/>
            <a:ext cx="16557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drijven</a:t>
            </a:r>
          </a:p>
        </p:txBody>
      </p:sp>
      <p:sp>
        <p:nvSpPr>
          <p:cNvPr id="114692" name="Line 7"/>
          <p:cNvSpPr>
            <a:spLocks noChangeShapeType="1"/>
          </p:cNvSpPr>
          <p:nvPr/>
        </p:nvSpPr>
        <p:spPr bwMode="auto">
          <a:xfrm flipH="1">
            <a:off x="5292725" y="1844675"/>
            <a:ext cx="1727200" cy="2159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14693" name="Line 8"/>
          <p:cNvSpPr>
            <a:spLocks noChangeShapeType="1"/>
          </p:cNvSpPr>
          <p:nvPr/>
        </p:nvSpPr>
        <p:spPr bwMode="auto">
          <a:xfrm flipH="1">
            <a:off x="3635375" y="1773238"/>
            <a:ext cx="3384550" cy="2159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7019925" y="4581525"/>
            <a:ext cx="19446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zinken</a:t>
            </a:r>
          </a:p>
        </p:txBody>
      </p:sp>
      <p:sp>
        <p:nvSpPr>
          <p:cNvPr id="114695" name="Line 10"/>
          <p:cNvSpPr>
            <a:spLocks noChangeShapeType="1"/>
          </p:cNvSpPr>
          <p:nvPr/>
        </p:nvSpPr>
        <p:spPr bwMode="auto">
          <a:xfrm flipH="1">
            <a:off x="4500563" y="4797425"/>
            <a:ext cx="259238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/>
      <p:bldP spid="119817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 descr="voorblad%20helpen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338" y="188913"/>
            <a:ext cx="461327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771775" y="6308725"/>
            <a:ext cx="41052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           </a:t>
            </a:r>
            <a:r>
              <a:rPr lang="nl-NL" sz="2800"/>
              <a:t>een handje helpen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5" descr="media_xl_1188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46150"/>
            <a:ext cx="8964612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2987675" y="6237288"/>
            <a:ext cx="37449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            kauwen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italiaanse-ij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20713"/>
            <a:ext cx="25781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3" descr="potato_chip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2276475"/>
            <a:ext cx="266382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627313" y="5949950"/>
            <a:ext cx="4752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lusten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5" descr="drijven_zin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33375"/>
            <a:ext cx="5688013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7092950" y="1700213"/>
            <a:ext cx="18716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/>
              <a:t>       </a:t>
            </a:r>
            <a:r>
              <a:rPr lang="nl-NL" sz="2800"/>
              <a:t>drijven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79388" y="4699000"/>
            <a:ext cx="22320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zinken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  <p:bldP spid="124936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5" descr="kookt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071563"/>
            <a:ext cx="8748712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3059113" y="6237288"/>
            <a:ext cx="36004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b="1"/>
              <a:t>     </a:t>
            </a:r>
            <a:r>
              <a:rPr lang="nl-NL" sz="2800"/>
              <a:t>een handvol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208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baard</a:t>
            </a:r>
          </a:p>
          <a:p>
            <a:pPr>
              <a:buFontTx/>
              <a:buNone/>
            </a:pPr>
            <a:r>
              <a:rPr lang="nl-NL"/>
              <a:t>de bril</a:t>
            </a:r>
          </a:p>
          <a:p>
            <a:pPr>
              <a:buFontTx/>
              <a:buNone/>
            </a:pPr>
            <a:r>
              <a:rPr lang="nl-NL"/>
              <a:t>de mand</a:t>
            </a:r>
          </a:p>
          <a:p>
            <a:pPr>
              <a:buFontTx/>
              <a:buNone/>
            </a:pPr>
            <a:r>
              <a:rPr lang="nl-NL"/>
              <a:t>de snor</a:t>
            </a:r>
          </a:p>
          <a:p>
            <a:pPr>
              <a:buFontTx/>
              <a:buNone/>
            </a:pPr>
            <a:r>
              <a:rPr lang="nl-NL"/>
              <a:t>de theedoek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218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baard			de baarden</a:t>
            </a:r>
          </a:p>
          <a:p>
            <a:pPr>
              <a:buFontTx/>
              <a:buNone/>
            </a:pPr>
            <a:r>
              <a:rPr lang="nl-NL"/>
              <a:t>de bril			de brillen</a:t>
            </a:r>
          </a:p>
          <a:p>
            <a:pPr>
              <a:buFontTx/>
              <a:buNone/>
            </a:pPr>
            <a:r>
              <a:rPr lang="nl-NL"/>
              <a:t>de mand			de manden</a:t>
            </a:r>
          </a:p>
          <a:p>
            <a:pPr>
              <a:buFontTx/>
              <a:buNone/>
            </a:pPr>
            <a:r>
              <a:rPr lang="nl-NL"/>
              <a:t>de snor			de snorren</a:t>
            </a:r>
          </a:p>
          <a:p>
            <a:pPr>
              <a:buFontTx/>
              <a:buNone/>
            </a:pPr>
            <a:r>
              <a:rPr lang="nl-NL"/>
              <a:t>de theedoek		de theedoeken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markt.jpg image by brouwer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8201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492500" y="6237288"/>
            <a:ext cx="29511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markt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228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afwasborstel</a:t>
            </a:r>
          </a:p>
          <a:p>
            <a:pPr>
              <a:buFontTx/>
              <a:buNone/>
            </a:pPr>
            <a:r>
              <a:rPr lang="nl-NL"/>
              <a:t>het teiltje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23907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nl-NL"/>
              <a:t>de afwasborstel		de afwasborstels</a:t>
            </a:r>
          </a:p>
          <a:p>
            <a:pPr>
              <a:buFontTx/>
              <a:buNone/>
            </a:pPr>
            <a:r>
              <a:rPr lang="nl-NL"/>
              <a:t>het teiltje				de teiltjes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Bijvoeglijk naamwoord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Wat gaan we doen? </a:t>
            </a:r>
            <a:r>
              <a:rPr lang="nl-NL" sz="2800" u="sng" dirty="0" err="1"/>
              <a:t>Binnenkring</a:t>
            </a:r>
            <a:r>
              <a:rPr lang="nl-NL" sz="2800" u="sng" dirty="0"/>
              <a:t>/buitenkring</a:t>
            </a:r>
          </a:p>
          <a:p>
            <a:r>
              <a:rPr lang="nl-NL" sz="2800" dirty="0"/>
              <a:t>Maak een binnen- en buitenkring</a:t>
            </a:r>
          </a:p>
          <a:p>
            <a:r>
              <a:rPr lang="nl-NL" sz="2800" dirty="0"/>
              <a:t>De </a:t>
            </a:r>
            <a:r>
              <a:rPr lang="nl-NL" sz="2800" dirty="0" err="1"/>
              <a:t>binnenkring</a:t>
            </a:r>
            <a:r>
              <a:rPr lang="nl-NL" sz="2800" dirty="0"/>
              <a:t> zegt een woord met de/</a:t>
            </a:r>
            <a:r>
              <a:rPr lang="nl-NL" sz="2800" dirty="0">
                <a:solidFill>
                  <a:srgbClr val="FF0000"/>
                </a:solidFill>
              </a:rPr>
              <a:t>het</a:t>
            </a:r>
            <a:r>
              <a:rPr lang="nl-NL" sz="2800" dirty="0"/>
              <a:t> ervoor en een </a:t>
            </a:r>
            <a:r>
              <a:rPr lang="nl-NL" sz="2800" dirty="0" err="1"/>
              <a:t>bijv.naamwoord</a:t>
            </a:r>
            <a:endParaRPr lang="nl-NL" sz="2800" dirty="0"/>
          </a:p>
          <a:p>
            <a:r>
              <a:rPr lang="nl-NL" sz="2800" dirty="0" err="1"/>
              <a:t>Bijv</a:t>
            </a:r>
            <a:r>
              <a:rPr lang="nl-NL" sz="2800" dirty="0"/>
              <a:t>: De olifant is grijs</a:t>
            </a:r>
          </a:p>
          <a:p>
            <a:r>
              <a:rPr lang="nl-NL" sz="2800" dirty="0"/>
              <a:t>De buitenkring vervoegd het </a:t>
            </a:r>
            <a:r>
              <a:rPr lang="nl-NL" sz="2800" dirty="0" err="1"/>
              <a:t>bijv.naamwoord</a:t>
            </a:r>
            <a:r>
              <a:rPr lang="nl-NL" sz="2800" dirty="0"/>
              <a:t>: De grijz</a:t>
            </a:r>
            <a:r>
              <a:rPr lang="nl-NL" sz="2800" dirty="0">
                <a:solidFill>
                  <a:srgbClr val="FF0066"/>
                </a:solidFill>
              </a:rPr>
              <a:t>e</a:t>
            </a:r>
            <a:r>
              <a:rPr lang="nl-NL" sz="2800" dirty="0"/>
              <a:t> olifant</a:t>
            </a:r>
          </a:p>
          <a:p>
            <a:r>
              <a:rPr lang="nl-NL" sz="2800" dirty="0"/>
              <a:t>De </a:t>
            </a:r>
            <a:r>
              <a:rPr lang="nl-NL" sz="2800" dirty="0" err="1"/>
              <a:t>binnenkring</a:t>
            </a:r>
            <a:r>
              <a:rPr lang="nl-NL" sz="2800" dirty="0"/>
              <a:t> draait door. </a:t>
            </a:r>
          </a:p>
          <a:p>
            <a:r>
              <a:rPr lang="nl-NL" sz="2800" dirty="0"/>
              <a:t>Rollen omdraaien</a:t>
            </a:r>
          </a:p>
        </p:txBody>
      </p:sp>
    </p:spTree>
    <p:extLst>
      <p:ext uri="{BB962C8B-B14F-4D97-AF65-F5344CB8AC3E}">
        <p14:creationId xmlns:p14="http://schemas.microsoft.com/office/powerpoint/2010/main" val="261940005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Bijvoeglijk naamwoord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/>
              <a:t>Werkblad bijvoeglijk naamwoord </a:t>
            </a:r>
          </a:p>
          <a:p>
            <a:pPr marL="0" indent="0">
              <a:buNone/>
            </a:pPr>
            <a:r>
              <a:rPr lang="nl-NL" dirty="0"/>
              <a:t>   (schema met zinsdelen) uit de map </a:t>
            </a:r>
          </a:p>
          <a:p>
            <a:r>
              <a:rPr lang="nl-NL" dirty="0"/>
              <a:t>Schrijf een zin op met een </a:t>
            </a:r>
            <a:r>
              <a:rPr lang="nl-NL" dirty="0" err="1"/>
              <a:t>bijv.naamwoord</a:t>
            </a:r>
            <a:endParaRPr lang="nl-NL" dirty="0"/>
          </a:p>
          <a:p>
            <a:r>
              <a:rPr lang="nl-NL" dirty="0" err="1"/>
              <a:t>Bijv</a:t>
            </a:r>
            <a:r>
              <a:rPr lang="nl-NL" dirty="0"/>
              <a:t>: De kast is hoog/laag/groot/bruin</a:t>
            </a:r>
          </a:p>
          <a:p>
            <a:r>
              <a:rPr lang="nl-NL" dirty="0"/>
              <a:t>Schrijf op de achterkant het </a:t>
            </a:r>
            <a:r>
              <a:rPr lang="nl-NL" dirty="0">
                <a:solidFill>
                  <a:srgbClr val="00B050"/>
                </a:solidFill>
              </a:rPr>
              <a:t>bijvoeglijk naamwoord </a:t>
            </a:r>
            <a:r>
              <a:rPr lang="nl-NL" dirty="0"/>
              <a:t>voor het </a:t>
            </a:r>
            <a:r>
              <a:rPr lang="nl-NL" dirty="0">
                <a:solidFill>
                  <a:srgbClr val="FFFF00"/>
                </a:solidFill>
              </a:rPr>
              <a:t>wie</a:t>
            </a:r>
            <a:r>
              <a:rPr lang="nl-NL" dirty="0"/>
              <a:t>/</a:t>
            </a:r>
            <a:r>
              <a:rPr lang="nl-NL" dirty="0">
                <a:solidFill>
                  <a:srgbClr val="993300"/>
                </a:solidFill>
              </a:rPr>
              <a:t>wat</a:t>
            </a:r>
            <a:r>
              <a:rPr lang="nl-NL" dirty="0"/>
              <a:t> woord</a:t>
            </a:r>
          </a:p>
          <a:p>
            <a:r>
              <a:rPr lang="nl-NL" dirty="0" err="1"/>
              <a:t>Bijv</a:t>
            </a:r>
            <a:r>
              <a:rPr lang="nl-NL" dirty="0"/>
              <a:t>: De hog</a:t>
            </a:r>
            <a:r>
              <a:rPr lang="nl-NL" dirty="0">
                <a:solidFill>
                  <a:srgbClr val="FF0066"/>
                </a:solidFill>
              </a:rPr>
              <a:t>e</a:t>
            </a:r>
            <a:r>
              <a:rPr lang="nl-NL" dirty="0"/>
              <a:t>/lag</a:t>
            </a:r>
            <a:r>
              <a:rPr lang="nl-NL" dirty="0">
                <a:solidFill>
                  <a:srgbClr val="FF0066"/>
                </a:solidFill>
              </a:rPr>
              <a:t>e</a:t>
            </a:r>
            <a:r>
              <a:rPr lang="nl-NL" dirty="0"/>
              <a:t>/grot</a:t>
            </a:r>
            <a:r>
              <a:rPr lang="nl-NL" dirty="0">
                <a:solidFill>
                  <a:srgbClr val="FF0066"/>
                </a:solidFill>
              </a:rPr>
              <a:t>e</a:t>
            </a:r>
            <a:r>
              <a:rPr lang="nl-NL" dirty="0"/>
              <a:t>/bruin</a:t>
            </a:r>
            <a:r>
              <a:rPr lang="nl-NL" dirty="0">
                <a:solidFill>
                  <a:srgbClr val="FF0066"/>
                </a:solidFill>
              </a:rPr>
              <a:t>e</a:t>
            </a:r>
            <a:r>
              <a:rPr lang="nl-NL" dirty="0"/>
              <a:t> kast</a:t>
            </a:r>
          </a:p>
        </p:txBody>
      </p:sp>
    </p:spTree>
    <p:extLst>
      <p:ext uri="{BB962C8B-B14F-4D97-AF65-F5344CB8AC3E}">
        <p14:creationId xmlns:p14="http://schemas.microsoft.com/office/powerpoint/2010/main" val="235202254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00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210176190_1b02486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95325"/>
            <a:ext cx="7920037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051050" y="5949950"/>
            <a:ext cx="403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          </a:t>
            </a:r>
            <a:r>
              <a:rPr lang="nl-NL" sz="2800"/>
              <a:t>de mayonaise</a:t>
            </a: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 flipV="1">
            <a:off x="3203575" y="4005263"/>
            <a:ext cx="720725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olumn%20Multiculturele%20hutsp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81038"/>
            <a:ext cx="7848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43213" y="6092825"/>
            <a:ext cx="4249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          </a:t>
            </a:r>
            <a:r>
              <a:rPr lang="nl-NL" sz="2800"/>
              <a:t>de mensen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peer-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70961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68538" y="5949950"/>
            <a:ext cx="381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de peer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s_beschuit,_echte_beschuit_bollet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74675"/>
            <a:ext cx="424815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 descr="Bekijk de afbeelding op ware groot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2663" y="981075"/>
            <a:ext cx="266382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07963" y="4437063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2800"/>
              <a:t>de rol beschuit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787900" y="4508500"/>
            <a:ext cx="435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beschuit met muisjes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04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sn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4450"/>
            <a:ext cx="5976938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987675" y="6021388"/>
            <a:ext cx="4248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de snor</a:t>
            </a:r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 flipH="1" flipV="1">
            <a:off x="7308850" y="4581525"/>
            <a:ext cx="7921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salade</a:t>
            </a:r>
          </a:p>
          <a:p>
            <a:r>
              <a:rPr lang="nl-NL" dirty="0"/>
              <a:t>de wedstrijd</a:t>
            </a:r>
          </a:p>
          <a:p>
            <a:r>
              <a:rPr lang="nl-NL" dirty="0"/>
              <a:t>uitspugen</a:t>
            </a:r>
          </a:p>
          <a:p>
            <a:r>
              <a:rPr lang="nl-NL" dirty="0"/>
              <a:t>smaken</a:t>
            </a:r>
          </a:p>
          <a:p>
            <a:r>
              <a:rPr lang="nl-NL" dirty="0"/>
              <a:t>ongeveer   -   precies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1048"/>
            <a:ext cx="3540985" cy="265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9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plaatje_toma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3276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555875" y="580548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de tomaten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winke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60350"/>
            <a:ext cx="5341938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268538" y="6308725"/>
            <a:ext cx="489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de winkel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wort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388" y="0"/>
            <a:ext cx="4532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39750" y="5084763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400"/>
              <a:t>de wortel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227763" y="4292600"/>
            <a:ext cx="2916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een bos wortelen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Spelletjes%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3038"/>
            <a:ext cx="79914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763713" y="5805488"/>
            <a:ext cx="568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aan de beurt zijn</a:t>
            </a:r>
          </a:p>
        </p:txBody>
      </p:sp>
      <p:sp>
        <p:nvSpPr>
          <p:cNvPr id="23556" name="Line 7"/>
          <p:cNvSpPr>
            <a:spLocks noChangeShapeType="1"/>
          </p:cNvSpPr>
          <p:nvPr/>
        </p:nvSpPr>
        <p:spPr bwMode="auto">
          <a:xfrm flipH="1" flipV="1">
            <a:off x="4356100" y="3429000"/>
            <a:ext cx="503238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Voetbal%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29416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Bekijk de afbeelding op ware groot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908050"/>
            <a:ext cx="29527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IMAGE0057.JP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3789363"/>
            <a:ext cx="2028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292725" y="4797425"/>
            <a:ext cx="3455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dol zijn op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italiaanse-ij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20713"/>
            <a:ext cx="25781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potato_chip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2276475"/>
            <a:ext cx="266382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979613" y="5661025"/>
            <a:ext cx="4752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lusten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1179574468PS3-GamePhone-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12875"/>
            <a:ext cx="36734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 descr="Ganzenbord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484313"/>
            <a:ext cx="47625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076825" y="5641975"/>
            <a:ext cx="3168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goedkoop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68313" y="5661025"/>
            <a:ext cx="23034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duur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317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kstvak 1"/>
          <p:cNvSpPr txBox="1">
            <a:spLocks noChangeArrowheads="1"/>
          </p:cNvSpPr>
          <p:nvPr/>
        </p:nvSpPr>
        <p:spPr bwMode="auto">
          <a:xfrm>
            <a:off x="0" y="1916113"/>
            <a:ext cx="94186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5400" dirty="0"/>
              <a:t>Welke soort hoort bij groente?	</a:t>
            </a:r>
          </a:p>
          <a:p>
            <a:endParaRPr lang="nl-NL" sz="5400" dirty="0"/>
          </a:p>
          <a:p>
            <a:r>
              <a:rPr lang="nl-NL" sz="5400" dirty="0"/>
              <a:t>Welke soort hoort bij fruit?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nl-NL" sz="2400"/>
              <a:t>de baard			</a:t>
            </a:r>
          </a:p>
          <a:p>
            <a:pPr>
              <a:buFontTx/>
              <a:buNone/>
            </a:pPr>
            <a:r>
              <a:rPr lang="nl-NL" sz="2400"/>
              <a:t>de buurvrouw</a:t>
            </a:r>
          </a:p>
          <a:p>
            <a:pPr>
              <a:buFontTx/>
              <a:buNone/>
            </a:pPr>
            <a:r>
              <a:rPr lang="nl-NL" sz="2400"/>
              <a:t>de groente</a:t>
            </a:r>
          </a:p>
          <a:p>
            <a:pPr>
              <a:buFontTx/>
              <a:buNone/>
            </a:pPr>
            <a:r>
              <a:rPr lang="nl-NL" sz="2400"/>
              <a:t>de groenteman</a:t>
            </a:r>
          </a:p>
          <a:p>
            <a:pPr>
              <a:buFontTx/>
              <a:buNone/>
            </a:pPr>
            <a:r>
              <a:rPr lang="nl-NL" sz="2400"/>
              <a:t>het krentenbrood	</a:t>
            </a:r>
          </a:p>
          <a:p>
            <a:pPr>
              <a:buFontTx/>
              <a:buNone/>
            </a:pPr>
            <a:r>
              <a:rPr lang="nl-NL" sz="2400"/>
              <a:t>de mand</a:t>
            </a:r>
          </a:p>
          <a:p>
            <a:pPr>
              <a:buFontTx/>
              <a:buNone/>
            </a:pPr>
            <a:r>
              <a:rPr lang="nl-NL" sz="2400"/>
              <a:t>de markt</a:t>
            </a:r>
          </a:p>
          <a:p>
            <a:pPr>
              <a:buFontTx/>
              <a:buNone/>
            </a:pPr>
            <a:r>
              <a:rPr lang="nl-NL" sz="2400"/>
              <a:t>de peer</a:t>
            </a:r>
          </a:p>
          <a:p>
            <a:pPr>
              <a:buFontTx/>
              <a:buNone/>
            </a:pPr>
            <a:r>
              <a:rPr lang="nl-NL" sz="2400"/>
              <a:t>de rol beschuit</a:t>
            </a:r>
          </a:p>
          <a:p>
            <a:pPr>
              <a:buFontTx/>
              <a:buNone/>
            </a:pPr>
            <a:r>
              <a:rPr lang="nl-NL" sz="2400"/>
              <a:t>de snor</a:t>
            </a:r>
          </a:p>
          <a:p>
            <a:pPr>
              <a:buFontTx/>
              <a:buNone/>
            </a:pPr>
            <a:r>
              <a:rPr lang="nl-NL" sz="2400"/>
              <a:t>de tomaat</a:t>
            </a:r>
          </a:p>
          <a:p>
            <a:pPr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nl-NL" sz="2400"/>
              <a:t>de baard			de baarden			</a:t>
            </a:r>
          </a:p>
          <a:p>
            <a:pPr>
              <a:buFontTx/>
              <a:buNone/>
            </a:pPr>
            <a:r>
              <a:rPr lang="nl-NL" sz="2400"/>
              <a:t>de buurvrouw		de buurvrouwen</a:t>
            </a:r>
          </a:p>
          <a:p>
            <a:pPr>
              <a:buFontTx/>
              <a:buNone/>
            </a:pPr>
            <a:r>
              <a:rPr lang="nl-NL" sz="2400"/>
              <a:t>de groente			de groenten</a:t>
            </a:r>
          </a:p>
          <a:p>
            <a:pPr>
              <a:buFontTx/>
              <a:buNone/>
            </a:pPr>
            <a:r>
              <a:rPr lang="nl-NL" sz="2400"/>
              <a:t>de groenteman		de groentemannen	</a:t>
            </a:r>
          </a:p>
          <a:p>
            <a:pPr>
              <a:buFontTx/>
              <a:buNone/>
            </a:pPr>
            <a:r>
              <a:rPr lang="nl-NL" sz="2400"/>
              <a:t>het krentenbrood		de krentenbroden</a:t>
            </a:r>
          </a:p>
          <a:p>
            <a:pPr>
              <a:buFontTx/>
              <a:buNone/>
            </a:pPr>
            <a:r>
              <a:rPr lang="nl-NL" sz="2400"/>
              <a:t>de mand			de manden</a:t>
            </a:r>
          </a:p>
          <a:p>
            <a:pPr>
              <a:buFontTx/>
              <a:buNone/>
            </a:pPr>
            <a:r>
              <a:rPr lang="nl-NL" sz="2400"/>
              <a:t>de markt			de markten</a:t>
            </a:r>
          </a:p>
          <a:p>
            <a:pPr>
              <a:buFontTx/>
              <a:buNone/>
            </a:pPr>
            <a:r>
              <a:rPr lang="nl-NL" sz="2400"/>
              <a:t>de peer			de peren</a:t>
            </a:r>
          </a:p>
          <a:p>
            <a:pPr>
              <a:buFontTx/>
              <a:buNone/>
            </a:pPr>
            <a:r>
              <a:rPr lang="nl-NL" sz="2400"/>
              <a:t>de rol beschuit		de rollen beschuit</a:t>
            </a:r>
          </a:p>
          <a:p>
            <a:pPr>
              <a:buFontTx/>
              <a:buNone/>
            </a:pPr>
            <a:r>
              <a:rPr lang="nl-NL" sz="2400"/>
              <a:t>de snor			de snorren</a:t>
            </a:r>
          </a:p>
          <a:p>
            <a:pPr>
              <a:buFontTx/>
              <a:buNone/>
            </a:pPr>
            <a:r>
              <a:rPr lang="nl-NL" sz="2400"/>
              <a:t>de tomaat			de tomaten</a:t>
            </a:r>
          </a:p>
          <a:p>
            <a:pPr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gro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87122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979712" y="5733256"/>
            <a:ext cx="5543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800" dirty="0"/>
              <a:t>Woord van de dag: de groente</a:t>
            </a:r>
          </a:p>
        </p:txBody>
      </p:sp>
    </p:spTree>
    <p:extLst>
      <p:ext uri="{BB962C8B-B14F-4D97-AF65-F5344CB8AC3E}">
        <p14:creationId xmlns:p14="http://schemas.microsoft.com/office/powerpoint/2010/main" val="153647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nl-NL"/>
              <a:t>de euro				</a:t>
            </a:r>
          </a:p>
          <a:p>
            <a:pPr>
              <a:buFontTx/>
              <a:buNone/>
            </a:pPr>
            <a:r>
              <a:rPr lang="nl-NL"/>
              <a:t>de komkommer</a:t>
            </a:r>
          </a:p>
          <a:p>
            <a:pPr>
              <a:buFontTx/>
              <a:buNone/>
            </a:pPr>
            <a:r>
              <a:rPr lang="nl-NL"/>
              <a:t>de winkel</a:t>
            </a:r>
          </a:p>
          <a:p>
            <a:pPr>
              <a:buFontTx/>
              <a:buNone/>
            </a:pPr>
            <a:r>
              <a:rPr lang="nl-NL"/>
              <a:t>de wortel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nl-NL"/>
              <a:t>de euro				de euro’s</a:t>
            </a:r>
          </a:p>
          <a:p>
            <a:pPr>
              <a:buFontTx/>
              <a:buNone/>
            </a:pPr>
            <a:r>
              <a:rPr lang="nl-NL"/>
              <a:t>de komkommer		de komkommers</a:t>
            </a:r>
          </a:p>
          <a:p>
            <a:pPr>
              <a:buFontTx/>
              <a:buNone/>
            </a:pPr>
            <a:r>
              <a:rPr lang="nl-NL"/>
              <a:t>de winkel				de winkels</a:t>
            </a:r>
          </a:p>
          <a:p>
            <a:pPr>
              <a:buFontTx/>
              <a:buNone/>
            </a:pPr>
            <a:r>
              <a:rPr lang="nl-NL"/>
              <a:t>de wortel				de wortels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1966851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nl-NL" sz="3600" dirty="0"/>
              <a:t>Werkwoorden tegenwoordige tijd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4919" y="1412776"/>
            <a:ext cx="8229600" cy="4525963"/>
          </a:xfrm>
        </p:spPr>
        <p:txBody>
          <a:bodyPr/>
          <a:lstStyle/>
          <a:p>
            <a:r>
              <a:rPr lang="nl-NL" u="sng" dirty="0"/>
              <a:t>Wat gaan we doen? Tafelrondje</a:t>
            </a:r>
          </a:p>
          <a:p>
            <a:r>
              <a:rPr lang="nl-NL" dirty="0"/>
              <a:t>Leerkracht zegt een werkwoord (uit het verhaal kopen, lopen..)</a:t>
            </a:r>
          </a:p>
          <a:p>
            <a:r>
              <a:rPr lang="nl-NL" dirty="0"/>
              <a:t>Eerste leerling vervoegt de ik-vorm</a:t>
            </a:r>
          </a:p>
          <a:p>
            <a:r>
              <a:rPr lang="nl-NL" dirty="0"/>
              <a:t>Tweede de jij-vorm </a:t>
            </a:r>
          </a:p>
          <a:p>
            <a:r>
              <a:rPr lang="nl-NL" dirty="0"/>
              <a:t>Derde de wij-vorm</a:t>
            </a:r>
          </a:p>
          <a:p>
            <a:r>
              <a:rPr lang="nl-NL" dirty="0"/>
              <a:t>Laatste leerling zegt het </a:t>
            </a:r>
            <a:r>
              <a:rPr lang="nl-NL" dirty="0" err="1"/>
              <a:t>volt.deelwoord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9477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/>
          <a:lstStyle/>
          <a:p>
            <a:r>
              <a:rPr lang="nl-NL" sz="3200" dirty="0"/>
              <a:t>Samengestelde zinnen / voegwoorden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r>
              <a:rPr lang="nl-NL" sz="2800" u="sng" dirty="0"/>
              <a:t>Wat gaan we doen? Tweepraat</a:t>
            </a:r>
          </a:p>
          <a:p>
            <a:r>
              <a:rPr lang="nl-NL" sz="2800" dirty="0"/>
              <a:t>De leerlingen vertellen het verhaal na </a:t>
            </a:r>
            <a:r>
              <a:rPr lang="nl-NL" sz="2800" dirty="0" err="1"/>
              <a:t>ahv</a:t>
            </a:r>
            <a:r>
              <a:rPr lang="nl-NL" sz="2800" dirty="0"/>
              <a:t> de verhaalplaten. </a:t>
            </a:r>
          </a:p>
          <a:p>
            <a:r>
              <a:rPr lang="nl-NL" sz="2800" dirty="0"/>
              <a:t>De ene leerling begint bij de eerste plaat, de andere doet de tweede. Zij moeten hierbij goed op de voegwoorden letten dus lange zinnen maken met:    </a:t>
            </a:r>
          </a:p>
          <a:p>
            <a:pPr marL="0" indent="0">
              <a:buNone/>
            </a:pPr>
            <a:r>
              <a:rPr lang="nl-NL" b="1" dirty="0"/>
              <a:t>   want   -   omdat   -   en</a:t>
            </a:r>
          </a:p>
          <a:p>
            <a:r>
              <a:rPr lang="nl-NL" sz="2800" dirty="0"/>
              <a:t>De ander luistert en let op of hij/zij voegwoorden gebruikt (</a:t>
            </a:r>
            <a:r>
              <a:rPr lang="nl-NL" sz="2800" dirty="0" err="1"/>
              <a:t>evt</a:t>
            </a:r>
            <a:r>
              <a:rPr lang="nl-NL" sz="2800" dirty="0"/>
              <a:t> turven)</a:t>
            </a:r>
          </a:p>
          <a:p>
            <a:r>
              <a:rPr lang="nl-NL" sz="2800" dirty="0"/>
              <a:t>Daarna wisselen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946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526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groente</a:t>
            </a:r>
          </a:p>
          <a:p>
            <a:r>
              <a:rPr lang="nl-NL" dirty="0"/>
              <a:t>goedkoop   -   duur</a:t>
            </a:r>
          </a:p>
          <a:p>
            <a:r>
              <a:rPr lang="nl-NL" dirty="0"/>
              <a:t>aan de beurt zijn</a:t>
            </a:r>
          </a:p>
          <a:p>
            <a:r>
              <a:rPr lang="nl-NL" dirty="0"/>
              <a:t>de buurvrouw</a:t>
            </a:r>
          </a:p>
          <a:p>
            <a:r>
              <a:rPr lang="nl-NL" dirty="0"/>
              <a:t>het krentenbrood</a:t>
            </a:r>
          </a:p>
        </p:txBody>
      </p:sp>
      <p:pic>
        <p:nvPicPr>
          <p:cNvPr id="4" name="Picture 7" descr="groe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863181"/>
            <a:ext cx="4918934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5568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3414448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lusten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5682208" cy="400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1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766763"/>
            <a:ext cx="74771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39975" y="6237288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fruit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euro</a:t>
            </a:r>
          </a:p>
        </p:txBody>
      </p:sp>
      <p:pic>
        <p:nvPicPr>
          <p:cNvPr id="33796" name="Picture 4" descr="1 EU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81150"/>
            <a:ext cx="3657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3816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komkommer</a:t>
            </a:r>
          </a:p>
        </p:txBody>
      </p:sp>
      <p:pic>
        <p:nvPicPr>
          <p:cNvPr id="34820" name="Picture 4" descr="komkom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813752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779838" y="6237288"/>
            <a:ext cx="20161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mensen</a:t>
            </a:r>
          </a:p>
        </p:txBody>
      </p:sp>
      <p:pic>
        <p:nvPicPr>
          <p:cNvPr id="35844" name="Picture 4" descr="men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33413"/>
            <a:ext cx="8208962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pe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15888"/>
            <a:ext cx="50053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708400" y="5876925"/>
            <a:ext cx="27352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peer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03575" y="5445125"/>
            <a:ext cx="20161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37892" name="Picture 4" descr="tomaa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60350"/>
            <a:ext cx="4897437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76600" y="5445125"/>
            <a:ext cx="39592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tomaat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38916" name="Picture 5" descr="tomaa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838" y="1874838"/>
            <a:ext cx="31083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wor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950" y="366713"/>
            <a:ext cx="3552825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331913" y="5876925"/>
            <a:ext cx="69119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      </a:t>
            </a:r>
            <a:r>
              <a:rPr lang="nl-NL" sz="2800"/>
              <a:t>de wortel – de wortelen – de wortels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pelletjes%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3038"/>
            <a:ext cx="79914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763713" y="5805488"/>
            <a:ext cx="568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aan de beurt zijn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 flipV="1">
            <a:off x="4356100" y="3429000"/>
            <a:ext cx="503238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Voetbal%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29416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Bekijk de afbeelding op ware groot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908050"/>
            <a:ext cx="29527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IMAGE0057.JP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3789363"/>
            <a:ext cx="2028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292725" y="4797425"/>
            <a:ext cx="3455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dol zijn op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taliaanse-ij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20713"/>
            <a:ext cx="25781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potato_chip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2276475"/>
            <a:ext cx="266382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547813" y="4941888"/>
            <a:ext cx="475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lusten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43012" name="Picture 7" descr="h_m_725189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00075"/>
            <a:ext cx="8208963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276600" y="6308725"/>
            <a:ext cx="27352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opzij gaan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haren%20ba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0"/>
            <a:ext cx="5407025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771775" y="6165850"/>
            <a:ext cx="3455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baard</a:t>
            </a:r>
          </a:p>
        </p:txBody>
      </p:sp>
      <p:sp>
        <p:nvSpPr>
          <p:cNvPr id="3076" name="Line 9"/>
          <p:cNvSpPr>
            <a:spLocks noChangeShapeType="1"/>
          </p:cNvSpPr>
          <p:nvPr/>
        </p:nvSpPr>
        <p:spPr bwMode="auto">
          <a:xfrm flipV="1">
            <a:off x="2484438" y="4076700"/>
            <a:ext cx="1008062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44035" name="Picture 4" descr="in-de-r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14325"/>
            <a:ext cx="6767513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2484438" y="4797425"/>
            <a:ext cx="41751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916238" y="5949950"/>
            <a:ext cx="32400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       </a:t>
            </a:r>
            <a:r>
              <a:rPr lang="nl-NL" sz="2800"/>
              <a:t>in de rij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45060" name="Picture 5" descr="1april_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798513"/>
            <a:ext cx="6119812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059113" y="5949950"/>
            <a:ext cx="41767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voor de gek houden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179574468PS3-GamePhone-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12875"/>
            <a:ext cx="36734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Ganzenbord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484313"/>
            <a:ext cx="47625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957763" y="5721350"/>
            <a:ext cx="3168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goedkoop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84213" y="5732463"/>
            <a:ext cx="2303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duur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8" grpId="1"/>
      <p:bldP spid="67589" grpId="0"/>
      <p:bldP spid="67589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47108" name="Picture 5" descr="Rechter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125538"/>
            <a:ext cx="33877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Linker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341438"/>
            <a:ext cx="3276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116013" y="5229225"/>
            <a:ext cx="28797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linkerhand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364163" y="5229225"/>
            <a:ext cx="25923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rechterhand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60" grpId="0"/>
      <p:bldP spid="4916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sz="4000" b="1"/>
              <a:t/>
            </a:r>
            <a:br>
              <a:rPr lang="nl-NL" sz="4000" b="1"/>
            </a:br>
            <a:r>
              <a:rPr lang="nl-NL" sz="4000" b="1"/>
              <a:t/>
            </a:r>
            <a:br>
              <a:rPr lang="nl-NL" sz="4000" b="1"/>
            </a:br>
            <a:r>
              <a:rPr lang="nl-NL" sz="4000" b="1"/>
              <a:t/>
            </a:r>
            <a:br>
              <a:rPr lang="nl-NL" sz="4000" b="1"/>
            </a:br>
            <a:r>
              <a:rPr lang="nl-NL" sz="4000" b="1"/>
              <a:t/>
            </a:r>
            <a:br>
              <a:rPr lang="nl-NL" sz="4000" b="1"/>
            </a:br>
            <a:r>
              <a:rPr lang="nl-NL" sz="4000" b="1"/>
              <a:t>Tegenspreken:</a:t>
            </a:r>
            <a:r>
              <a:rPr lang="nl-NL" sz="4000"/>
              <a:t/>
            </a:r>
            <a:br>
              <a:rPr lang="nl-NL" sz="4000"/>
            </a:br>
            <a:r>
              <a:rPr lang="nl-NL" sz="4000"/>
              <a:t/>
            </a:r>
            <a:br>
              <a:rPr lang="nl-NL" sz="4000"/>
            </a:br>
            <a:r>
              <a:rPr lang="nl-NL" sz="4000"/>
              <a:t>wat vervelend!</a:t>
            </a:r>
            <a:br>
              <a:rPr lang="nl-NL" sz="4000"/>
            </a:br>
            <a:r>
              <a:rPr lang="nl-NL" sz="4000"/>
              <a:t>wat stom!</a:t>
            </a:r>
            <a:br>
              <a:rPr lang="nl-NL" sz="4000"/>
            </a:br>
            <a:r>
              <a:rPr lang="nl-NL" sz="4000"/>
              <a:t>bah, wat kinderachtig!</a:t>
            </a:r>
            <a:br>
              <a:rPr lang="nl-NL" sz="4000"/>
            </a:br>
            <a:r>
              <a:rPr lang="nl-NL" sz="4000"/>
              <a:t>wat onbeleefd!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sz="4800" b="1"/>
              <a:t/>
            </a:r>
            <a:br>
              <a:rPr lang="nl-NL" sz="4800" b="1"/>
            </a:br>
            <a:r>
              <a:rPr lang="nl-NL" sz="4800" b="1"/>
              <a:t/>
            </a:r>
            <a:br>
              <a:rPr lang="nl-NL" sz="4800" b="1"/>
            </a:br>
            <a:r>
              <a:rPr lang="nl-NL" sz="4800" b="1"/>
              <a:t/>
            </a:r>
            <a:br>
              <a:rPr lang="nl-NL" sz="4800" b="1"/>
            </a:br>
            <a:r>
              <a:rPr lang="nl-NL" sz="4800" b="1"/>
              <a:t>Je mening geven:</a:t>
            </a:r>
            <a:r>
              <a:rPr lang="nl-NL" sz="4000" b="1"/>
              <a:t/>
            </a:r>
            <a:br>
              <a:rPr lang="nl-NL" sz="4000" b="1"/>
            </a:br>
            <a:r>
              <a:rPr lang="nl-NL" sz="4000" b="1"/>
              <a:t/>
            </a:r>
            <a:br>
              <a:rPr lang="nl-NL" sz="4000" b="1"/>
            </a:br>
            <a:r>
              <a:rPr lang="nl-NL" sz="4000" b="1"/>
              <a:t>ik lust geen…/ dat lust ik niet.</a:t>
            </a:r>
            <a:br>
              <a:rPr lang="nl-NL" sz="4000" b="1"/>
            </a:br>
            <a:r>
              <a:rPr lang="nl-NL" sz="4000" b="1"/>
              <a:t>ik ben dol op…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Zoek iemand die…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Leerkracht maakt kaartjes met daarop eten of drinken</a:t>
            </a:r>
          </a:p>
          <a:p>
            <a:r>
              <a:rPr lang="nl-NL" dirty="0"/>
              <a:t>Iedere leerling krijgt een briefje</a:t>
            </a:r>
          </a:p>
          <a:p>
            <a:r>
              <a:rPr lang="nl-NL" dirty="0"/>
              <a:t>Leerlingen lopen rond, geven een high five en vragen dan:</a:t>
            </a:r>
          </a:p>
          <a:p>
            <a:r>
              <a:rPr lang="nl-NL" dirty="0"/>
              <a:t>Lust jij …….(wat op kaartje staat)?</a:t>
            </a:r>
          </a:p>
          <a:p>
            <a:r>
              <a:rPr lang="nl-NL" dirty="0"/>
              <a:t>Lusten ze het dan schrijven ze de naam op de achterkant van het kaartje</a:t>
            </a:r>
          </a:p>
        </p:txBody>
      </p:sp>
    </p:spTree>
    <p:extLst>
      <p:ext uri="{BB962C8B-B14F-4D97-AF65-F5344CB8AC3E}">
        <p14:creationId xmlns:p14="http://schemas.microsoft.com/office/powerpoint/2010/main" val="7763806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nl-NL"/>
              <a:t>de tomaat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5120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nl-NL"/>
              <a:t>de tomaat			de tomaten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5222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nl-NL"/>
              <a:t>de euro				</a:t>
            </a:r>
          </a:p>
          <a:p>
            <a:pPr>
              <a:buFontTx/>
              <a:buNone/>
            </a:pPr>
            <a:r>
              <a:rPr lang="nl-NL"/>
              <a:t>de komkommer		</a:t>
            </a:r>
          </a:p>
          <a:p>
            <a:pPr>
              <a:buFontTx/>
              <a:buNone/>
            </a:pPr>
            <a:r>
              <a:rPr lang="nl-NL"/>
              <a:t>de winkel				</a:t>
            </a:r>
          </a:p>
          <a:p>
            <a:pPr>
              <a:buFontTx/>
              <a:buNone/>
            </a:pPr>
            <a:r>
              <a:rPr lang="nl-NL"/>
              <a:t>de wortel		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bu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65175"/>
            <a:ext cx="70961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59113" y="6237288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de buurvrouw</a:t>
            </a:r>
          </a:p>
        </p:txBody>
      </p:sp>
      <p:sp>
        <p:nvSpPr>
          <p:cNvPr id="4100" name="Line 8"/>
          <p:cNvSpPr>
            <a:spLocks noChangeShapeType="1"/>
          </p:cNvSpPr>
          <p:nvPr/>
        </p:nvSpPr>
        <p:spPr bwMode="auto">
          <a:xfrm flipH="1" flipV="1">
            <a:off x="3492500" y="3933825"/>
            <a:ext cx="4318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4101" name="Line 9"/>
          <p:cNvSpPr>
            <a:spLocks noChangeShapeType="1"/>
          </p:cNvSpPr>
          <p:nvPr/>
        </p:nvSpPr>
        <p:spPr bwMode="auto">
          <a:xfrm flipV="1">
            <a:off x="5795963" y="3357563"/>
            <a:ext cx="2889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5325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nl-NL"/>
              <a:t>de euro				de euro’s</a:t>
            </a:r>
          </a:p>
          <a:p>
            <a:pPr>
              <a:buFontTx/>
              <a:buNone/>
            </a:pPr>
            <a:r>
              <a:rPr lang="nl-NL"/>
              <a:t>de komkommer		de komkommers</a:t>
            </a:r>
          </a:p>
          <a:p>
            <a:pPr>
              <a:buFontTx/>
              <a:buNone/>
            </a:pPr>
            <a:r>
              <a:rPr lang="nl-NL"/>
              <a:t>de winkel				de winkels</a:t>
            </a:r>
          </a:p>
          <a:p>
            <a:pPr>
              <a:buFontTx/>
              <a:buNone/>
            </a:pPr>
            <a:r>
              <a:rPr lang="nl-NL"/>
              <a:t>de wortel				de wortels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nl-NL" dirty="0"/>
              <a:t>Trappen van vergelijking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nl-NL" u="sng" dirty="0"/>
              <a:t>Wat gaan we doen? Tafelrondje</a:t>
            </a:r>
          </a:p>
          <a:p>
            <a:r>
              <a:rPr lang="nl-NL" dirty="0"/>
              <a:t>Eerste leerling maakt een zin met een </a:t>
            </a:r>
            <a:r>
              <a:rPr lang="nl-NL" dirty="0" err="1"/>
              <a:t>bijv.nw</a:t>
            </a:r>
            <a:endParaRPr lang="nl-NL" dirty="0"/>
          </a:p>
          <a:p>
            <a:r>
              <a:rPr lang="nl-NL" dirty="0"/>
              <a:t>Volgende leerling versterkt met de vergelijkende trap</a:t>
            </a:r>
          </a:p>
          <a:p>
            <a:r>
              <a:rPr lang="nl-NL" dirty="0"/>
              <a:t>Derde leerling gaat nog een trap verder</a:t>
            </a:r>
          </a:p>
          <a:p>
            <a:r>
              <a:rPr lang="nl-NL" dirty="0" err="1"/>
              <a:t>Bijv</a:t>
            </a:r>
            <a:r>
              <a:rPr lang="nl-NL" dirty="0"/>
              <a:t>:  de hond is </a:t>
            </a:r>
            <a:r>
              <a:rPr lang="nl-NL" u="sng" dirty="0"/>
              <a:t>groot</a:t>
            </a:r>
          </a:p>
          <a:p>
            <a:pPr marL="0" indent="0">
              <a:buNone/>
            </a:pPr>
            <a:r>
              <a:rPr lang="nl-NL" dirty="0"/>
              <a:t>            het huis is </a:t>
            </a:r>
            <a:r>
              <a:rPr lang="nl-NL" u="sng" dirty="0"/>
              <a:t>groter</a:t>
            </a:r>
          </a:p>
          <a:p>
            <a:pPr marL="0" indent="0">
              <a:buNone/>
            </a:pPr>
            <a:r>
              <a:rPr lang="nl-NL" dirty="0"/>
              <a:t>	    de flat is het </a:t>
            </a:r>
            <a:r>
              <a:rPr lang="nl-NL" u="sng" dirty="0"/>
              <a:t>grootst</a:t>
            </a:r>
          </a:p>
        </p:txBody>
      </p:sp>
    </p:spTree>
    <p:extLst>
      <p:ext uri="{BB962C8B-B14F-4D97-AF65-F5344CB8AC3E}">
        <p14:creationId xmlns:p14="http://schemas.microsoft.com/office/powerpoint/2010/main" val="12571360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515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lusten</a:t>
            </a:r>
          </a:p>
          <a:p>
            <a:r>
              <a:rPr lang="nl-NL" dirty="0"/>
              <a:t>de komkommer</a:t>
            </a:r>
          </a:p>
          <a:p>
            <a:r>
              <a:rPr lang="nl-NL" dirty="0"/>
              <a:t>de tomaat</a:t>
            </a:r>
          </a:p>
          <a:p>
            <a:r>
              <a:rPr lang="nl-NL" dirty="0"/>
              <a:t>ik lust geen….</a:t>
            </a:r>
          </a:p>
          <a:p>
            <a:r>
              <a:rPr lang="nl-NL" dirty="0"/>
              <a:t>ik ben dol op…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70443"/>
            <a:ext cx="3600400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105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67588" name="Picture 4" descr="schoorst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368" y="479741"/>
            <a:ext cx="7993063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Line 5"/>
          <p:cNvSpPr>
            <a:spLocks noChangeShapeType="1"/>
          </p:cNvSpPr>
          <p:nvPr/>
        </p:nvSpPr>
        <p:spPr bwMode="auto">
          <a:xfrm flipH="1">
            <a:off x="5219700" y="1916113"/>
            <a:ext cx="647700" cy="5048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2051050" y="2852738"/>
            <a:ext cx="936625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275806" y="5839102"/>
            <a:ext cx="34559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dirty="0"/>
              <a:t>de schoorsteen</a:t>
            </a:r>
          </a:p>
        </p:txBody>
      </p:sp>
    </p:spTree>
    <p:extLst>
      <p:ext uri="{BB962C8B-B14F-4D97-AF65-F5344CB8AC3E}">
        <p14:creationId xmlns:p14="http://schemas.microsoft.com/office/powerpoint/2010/main" val="224042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55300" name="Picture 4" descr="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388" y="333375"/>
            <a:ext cx="42084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203575" y="6308725"/>
            <a:ext cx="30241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3300"/>
                </a:solidFill>
              </a:rPr>
              <a:t>het</a:t>
            </a:r>
            <a:r>
              <a:rPr lang="nl-NL" sz="2800"/>
              <a:t> affiche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56324" name="Picture 4" descr="demonstratie_19_april_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713788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916238" y="6237288"/>
            <a:ext cx="4032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demonstratie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57348" name="Picture 4" descr="1 EU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836613"/>
            <a:ext cx="44180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03575" y="5661025"/>
            <a:ext cx="38893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euro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58372" name="Picture 4" descr="fontei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6250"/>
            <a:ext cx="7519988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059113" y="6308725"/>
            <a:ext cx="33131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fontein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O1EUR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908050"/>
            <a:ext cx="47847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635375" y="5949950"/>
            <a:ext cx="4537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euro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59396" name="Picture 4" descr="gebouw 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66738"/>
            <a:ext cx="7620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779838" y="6400800"/>
            <a:ext cx="35290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3300"/>
                </a:solidFill>
              </a:rPr>
              <a:t>het</a:t>
            </a:r>
            <a:r>
              <a:rPr lang="nl-NL" sz="2800"/>
              <a:t> gebouw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60420" name="Picture 4" descr="buxus-sempervirens-h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333375"/>
            <a:ext cx="448627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348038" y="6237288"/>
            <a:ext cx="25923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     de heg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61444" name="Picture 4" descr="ho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963" y="188913"/>
            <a:ext cx="586898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132138" y="6308725"/>
            <a:ext cx="33115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>
                <a:solidFill>
                  <a:srgbClr val="FF3300"/>
                </a:solidFill>
              </a:rPr>
              <a:t>      </a:t>
            </a:r>
            <a:r>
              <a:rPr lang="nl-NL" sz="2800">
                <a:solidFill>
                  <a:srgbClr val="FF3300"/>
                </a:solidFill>
              </a:rPr>
              <a:t>het</a:t>
            </a:r>
            <a:r>
              <a:rPr lang="nl-NL" sz="2800"/>
              <a:t> hotel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62468" name="Picture 4" descr="Kruispu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7325"/>
            <a:ext cx="72009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203575" y="5734050"/>
            <a:ext cx="32400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3300"/>
                </a:solidFill>
              </a:rPr>
              <a:t>       het</a:t>
            </a:r>
            <a:r>
              <a:rPr lang="nl-NL" sz="2800"/>
              <a:t> kruispunt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63492" name="Picture 4" descr="me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7688"/>
            <a:ext cx="835342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203575" y="6308725"/>
            <a:ext cx="38893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              </a:t>
            </a:r>
            <a:r>
              <a:rPr lang="nl-NL" sz="2800"/>
              <a:t>de metro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64516" name="Picture 4" descr="men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61925"/>
            <a:ext cx="7704138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419475" y="5661025"/>
            <a:ext cx="3816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         </a:t>
            </a:r>
            <a:r>
              <a:rPr lang="nl-NL" sz="2800"/>
              <a:t>de mensen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65540" name="Picture 5" descr="paa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04813"/>
            <a:ext cx="50403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987675" y="5661025"/>
            <a:ext cx="37449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           </a:t>
            </a:r>
            <a:r>
              <a:rPr lang="nl-NL" sz="2800"/>
              <a:t>de paal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7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66564" name="Picture 4" descr="poppenka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74638"/>
            <a:ext cx="67691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700338" y="6308725"/>
            <a:ext cx="4032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      </a:t>
            </a:r>
            <a:r>
              <a:rPr lang="nl-NL" sz="2800"/>
              <a:t>de poppenkast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68612" name="Picture 5" descr="Steiger+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30241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6" descr="steig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484313"/>
            <a:ext cx="50927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827088" y="5734050"/>
            <a:ext cx="23050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steiger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076825" y="5661025"/>
            <a:ext cx="33115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        </a:t>
            </a:r>
            <a:r>
              <a:rPr lang="nl-NL" sz="2800"/>
              <a:t>de steiger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  <p:bldP spid="73735" grpId="0"/>
      <p:bldP spid="7373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69636" name="Picture 4" descr="verke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68338"/>
            <a:ext cx="691197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276600" y="6381750"/>
            <a:ext cx="4032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>
                <a:solidFill>
                  <a:srgbClr val="FF3300"/>
                </a:solidFill>
              </a:rPr>
              <a:t>      </a:t>
            </a:r>
            <a:r>
              <a:rPr lang="nl-NL" sz="2800">
                <a:solidFill>
                  <a:srgbClr val="FF3300"/>
                </a:solidFill>
              </a:rPr>
              <a:t>het</a:t>
            </a:r>
            <a:r>
              <a:rPr lang="nl-NL" sz="2800"/>
              <a:t> verkeer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Ecotax terugvr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803275"/>
            <a:ext cx="5688012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835150" y="6165850"/>
            <a:ext cx="4392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                 </a:t>
            </a:r>
            <a:r>
              <a:rPr lang="nl-NL" sz="2800">
                <a:solidFill>
                  <a:srgbClr val="FF0000"/>
                </a:solidFill>
              </a:rPr>
              <a:t> het </a:t>
            </a:r>
            <a:r>
              <a:rPr lang="nl-NL" sz="2800"/>
              <a:t>geld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70660" name="Picture 4" descr="warenhu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88913"/>
            <a:ext cx="55911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3348038" y="6400800"/>
            <a:ext cx="3816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3300"/>
                </a:solidFill>
              </a:rPr>
              <a:t>het</a:t>
            </a:r>
            <a:r>
              <a:rPr lang="nl-NL" sz="2800"/>
              <a:t> warenhuis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71684" name="Picture 5" descr="winkel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0500"/>
            <a:ext cx="8135938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492500" y="5949950"/>
            <a:ext cx="35274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         </a:t>
            </a:r>
            <a:r>
              <a:rPr lang="nl-NL" sz="2800"/>
              <a:t>de winkel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72708" name="Picture 4" descr="winkelstraa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6688"/>
            <a:ext cx="8064500" cy="606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059113" y="6237288"/>
            <a:ext cx="36004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        </a:t>
            </a:r>
            <a:r>
              <a:rPr lang="nl-NL" sz="2800"/>
              <a:t>de winkelstraat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73732" name="Picture 9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288" y="404813"/>
            <a:ext cx="41656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3276600" y="6165850"/>
            <a:ext cx="4032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in het rond vliegen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1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74756" name="Picture 4" descr="h_m_725189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00075"/>
            <a:ext cx="8208963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276600" y="6308725"/>
            <a:ext cx="27352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opzij gaan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75780" name="Picture 4" descr="Strada-08-tegenhoud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38" y="0"/>
            <a:ext cx="44386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203575" y="6237288"/>
            <a:ext cx="28813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tegenhouden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76804" name="Picture 4" descr="in-de-r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14325"/>
            <a:ext cx="6767513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484438" y="4797425"/>
            <a:ext cx="41751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132138" y="5949950"/>
            <a:ext cx="32400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       in de rij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179574468PS3-GamePhone-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12875"/>
            <a:ext cx="36734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 descr="Ganzenbord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484313"/>
            <a:ext cx="47625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932363" y="5157788"/>
            <a:ext cx="316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goedkoop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39750" y="5157788"/>
            <a:ext cx="2303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duur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daar heb je het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7987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nl-NL" sz="2400"/>
              <a:t>de fontein</a:t>
            </a:r>
          </a:p>
          <a:p>
            <a:pPr>
              <a:buFontTx/>
              <a:buNone/>
            </a:pPr>
            <a:r>
              <a:rPr lang="nl-NL" sz="2400"/>
              <a:t>het gebouw</a:t>
            </a:r>
          </a:p>
          <a:p>
            <a:pPr>
              <a:buFontTx/>
              <a:buNone/>
            </a:pPr>
            <a:r>
              <a:rPr lang="nl-NL" sz="2400"/>
              <a:t>de heg</a:t>
            </a:r>
          </a:p>
          <a:p>
            <a:pPr>
              <a:buFontTx/>
              <a:buNone/>
            </a:pPr>
            <a:r>
              <a:rPr lang="nl-NL" sz="2400"/>
              <a:t>het kruispunt</a:t>
            </a:r>
          </a:p>
          <a:p>
            <a:pPr>
              <a:buFontTx/>
              <a:buNone/>
            </a:pPr>
            <a:r>
              <a:rPr lang="nl-NL" sz="2400"/>
              <a:t>de paal</a:t>
            </a:r>
          </a:p>
          <a:p>
            <a:pPr>
              <a:buFontTx/>
              <a:buNone/>
            </a:pPr>
            <a:r>
              <a:rPr lang="nl-NL" sz="2400"/>
              <a:t>de poppenkast</a:t>
            </a:r>
          </a:p>
          <a:p>
            <a:pPr>
              <a:buFontTx/>
              <a:buNone/>
            </a:pPr>
            <a:r>
              <a:rPr lang="nl-NL" sz="2400"/>
              <a:t>de schoorsteen</a:t>
            </a:r>
          </a:p>
          <a:p>
            <a:pPr>
              <a:buFontTx/>
              <a:buNone/>
            </a:pPr>
            <a:r>
              <a:rPr lang="nl-NL" sz="2400"/>
              <a:t>het warenhuis</a:t>
            </a:r>
          </a:p>
          <a:p>
            <a:pPr>
              <a:buFontTx/>
              <a:buNone/>
            </a:pPr>
            <a:r>
              <a:rPr lang="nl-NL" sz="2400"/>
              <a:t>de winkelstraat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DG_5792428_5792428-_90778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4813"/>
            <a:ext cx="755967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051050" y="5661025"/>
            <a:ext cx="4249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/>
              <a:t>de groenteman</a:t>
            </a:r>
          </a:p>
        </p:txBody>
      </p:sp>
      <p:sp>
        <p:nvSpPr>
          <p:cNvPr id="9220" name="Line 9"/>
          <p:cNvSpPr>
            <a:spLocks noChangeShapeType="1"/>
          </p:cNvSpPr>
          <p:nvPr/>
        </p:nvSpPr>
        <p:spPr bwMode="auto">
          <a:xfrm flipV="1">
            <a:off x="5795963" y="4076700"/>
            <a:ext cx="1728787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089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nl-NL" sz="2400"/>
              <a:t>de fontein			de fonteinen</a:t>
            </a:r>
          </a:p>
          <a:p>
            <a:pPr>
              <a:buFontTx/>
              <a:buNone/>
            </a:pPr>
            <a:r>
              <a:rPr lang="nl-NL" sz="2400"/>
              <a:t>het gebouw			de gebouwen</a:t>
            </a:r>
          </a:p>
          <a:p>
            <a:pPr>
              <a:buFontTx/>
              <a:buNone/>
            </a:pPr>
            <a:r>
              <a:rPr lang="nl-NL" sz="2400"/>
              <a:t>de heg			de heggen</a:t>
            </a:r>
          </a:p>
          <a:p>
            <a:pPr>
              <a:buFontTx/>
              <a:buNone/>
            </a:pPr>
            <a:r>
              <a:rPr lang="nl-NL" sz="2400"/>
              <a:t>het kruispunt			de kruispunten</a:t>
            </a:r>
          </a:p>
          <a:p>
            <a:pPr>
              <a:buFontTx/>
              <a:buNone/>
            </a:pPr>
            <a:r>
              <a:rPr lang="nl-NL" sz="2400"/>
              <a:t>de paal			de palen</a:t>
            </a:r>
          </a:p>
          <a:p>
            <a:pPr>
              <a:buFontTx/>
              <a:buNone/>
            </a:pPr>
            <a:r>
              <a:rPr lang="nl-NL" sz="2400"/>
              <a:t>de poppenkast		de poppenkasten</a:t>
            </a:r>
          </a:p>
          <a:p>
            <a:pPr>
              <a:buFontTx/>
              <a:buNone/>
            </a:pPr>
            <a:r>
              <a:rPr lang="nl-NL" sz="2400"/>
              <a:t>de schoorsteen		de schoorstenen</a:t>
            </a:r>
          </a:p>
          <a:p>
            <a:pPr>
              <a:buFontTx/>
              <a:buNone/>
            </a:pPr>
            <a:r>
              <a:rPr lang="nl-NL" sz="2400"/>
              <a:t>het warenhuis		de warenhuizen</a:t>
            </a:r>
          </a:p>
          <a:p>
            <a:pPr>
              <a:buFontTx/>
              <a:buNone/>
            </a:pPr>
            <a:r>
              <a:rPr lang="nl-NL" sz="2400"/>
              <a:t>de winkelstraat		de winkelstraten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192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nl-NL" sz="2400"/>
              <a:t>het affiche			</a:t>
            </a:r>
          </a:p>
          <a:p>
            <a:pPr>
              <a:buFontTx/>
              <a:buNone/>
            </a:pPr>
            <a:r>
              <a:rPr lang="nl-NL" sz="2400"/>
              <a:t>de demontratie</a:t>
            </a:r>
          </a:p>
          <a:p>
            <a:pPr>
              <a:buFontTx/>
              <a:buNone/>
            </a:pPr>
            <a:r>
              <a:rPr lang="nl-NL" sz="2400"/>
              <a:t>het hotel</a:t>
            </a:r>
          </a:p>
          <a:p>
            <a:pPr>
              <a:buFontTx/>
              <a:buNone/>
            </a:pPr>
            <a:r>
              <a:rPr lang="nl-NL" sz="2400"/>
              <a:t>de metro</a:t>
            </a:r>
          </a:p>
          <a:p>
            <a:pPr>
              <a:buFontTx/>
              <a:buNone/>
            </a:pPr>
            <a:r>
              <a:rPr lang="nl-NL" sz="2400"/>
              <a:t>de steiger</a:t>
            </a:r>
          </a:p>
          <a:p>
            <a:pPr>
              <a:buFontTx/>
              <a:buNone/>
            </a:pPr>
            <a:r>
              <a:rPr lang="nl-NL" sz="2400"/>
              <a:t>de winkel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294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nl-NL" sz="2400"/>
              <a:t>het affiche			de affiches			</a:t>
            </a:r>
          </a:p>
          <a:p>
            <a:pPr>
              <a:buFontTx/>
              <a:buNone/>
            </a:pPr>
            <a:r>
              <a:rPr lang="nl-NL" sz="2400"/>
              <a:t>de demontratie		de demontraties</a:t>
            </a:r>
          </a:p>
          <a:p>
            <a:pPr>
              <a:buFontTx/>
              <a:buNone/>
            </a:pPr>
            <a:r>
              <a:rPr lang="nl-NL" sz="2400"/>
              <a:t>het hotel			de hotels</a:t>
            </a:r>
          </a:p>
          <a:p>
            <a:pPr>
              <a:buFontTx/>
              <a:buNone/>
            </a:pPr>
            <a:r>
              <a:rPr lang="nl-NL" sz="2400"/>
              <a:t>de metro			de metro’s</a:t>
            </a:r>
          </a:p>
          <a:p>
            <a:pPr>
              <a:buFontTx/>
              <a:buNone/>
            </a:pPr>
            <a:r>
              <a:rPr lang="nl-NL" sz="2400"/>
              <a:t>de steiger			de steigers</a:t>
            </a:r>
          </a:p>
          <a:p>
            <a:pPr>
              <a:buFontTx/>
              <a:buNone/>
            </a:pPr>
            <a:r>
              <a:rPr lang="nl-NL" sz="2400"/>
              <a:t>de winkel			de winkels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4202662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18058"/>
          </a:xfrm>
        </p:spPr>
        <p:txBody>
          <a:bodyPr/>
          <a:lstStyle/>
          <a:p>
            <a:r>
              <a:rPr lang="nl-NL" sz="3200" dirty="0"/>
              <a:t>Vraagzinnen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nl-NL" u="sng" dirty="0"/>
              <a:t>Wat gaan we doen? Tweetalcoach</a:t>
            </a:r>
          </a:p>
          <a:p>
            <a:r>
              <a:rPr lang="nl-NL" dirty="0"/>
              <a:t>Leerkracht maakt tweetallen</a:t>
            </a:r>
          </a:p>
          <a:p>
            <a:r>
              <a:rPr lang="nl-NL" dirty="0"/>
              <a:t>Ene leerling maakt een </a:t>
            </a:r>
            <a:r>
              <a:rPr lang="nl-NL" dirty="0">
                <a:solidFill>
                  <a:srgbClr val="FFFF00"/>
                </a:solidFill>
              </a:rPr>
              <a:t>wie</a:t>
            </a:r>
            <a:r>
              <a:rPr lang="nl-NL" dirty="0"/>
              <a:t>/</a:t>
            </a:r>
            <a:r>
              <a:rPr lang="nl-NL" dirty="0">
                <a:solidFill>
                  <a:srgbClr val="FF0000"/>
                </a:solidFill>
              </a:rPr>
              <a:t>doet</a:t>
            </a:r>
            <a:r>
              <a:rPr lang="nl-NL" dirty="0"/>
              <a:t>/</a:t>
            </a:r>
            <a:r>
              <a:rPr lang="nl-NL" dirty="0">
                <a:solidFill>
                  <a:srgbClr val="993300"/>
                </a:solidFill>
              </a:rPr>
              <a:t>wat</a:t>
            </a:r>
            <a:r>
              <a:rPr lang="nl-NL" dirty="0"/>
              <a:t> zin</a:t>
            </a:r>
          </a:p>
          <a:p>
            <a:r>
              <a:rPr lang="nl-NL" dirty="0"/>
              <a:t>Andere leerling maakt er een vraagzin van</a:t>
            </a:r>
          </a:p>
          <a:p>
            <a:r>
              <a:rPr lang="nl-NL" dirty="0" err="1"/>
              <a:t>Bijv</a:t>
            </a:r>
            <a:r>
              <a:rPr lang="nl-NL" dirty="0"/>
              <a:t> : De juf gaat naar school</a:t>
            </a:r>
          </a:p>
          <a:p>
            <a:pPr marL="0" indent="0">
              <a:buNone/>
            </a:pPr>
            <a:r>
              <a:rPr lang="nl-NL" dirty="0"/>
              <a:t>            Gaat de juf naar school?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Na 2 minuten wisselen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74439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nl-NL" sz="3200" dirty="0"/>
              <a:t>Werkwoorden vervoeging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7859216" cy="5040560"/>
          </a:xfrm>
        </p:spPr>
        <p:txBody>
          <a:bodyPr/>
          <a:lstStyle/>
          <a:p>
            <a:r>
              <a:rPr lang="nl-NL" u="sng" dirty="0"/>
              <a:t>Wat gaan we doen? Rondpraat</a:t>
            </a:r>
          </a:p>
          <a:p>
            <a:r>
              <a:rPr lang="nl-NL" dirty="0"/>
              <a:t>Leerkracht zegt een werkwoord </a:t>
            </a:r>
          </a:p>
          <a:p>
            <a:pPr marL="0" indent="0">
              <a:buNone/>
            </a:pPr>
            <a:r>
              <a:rPr lang="nl-NL" dirty="0"/>
              <a:t>(</a:t>
            </a:r>
            <a:r>
              <a:rPr lang="nl-NL" dirty="0" err="1"/>
              <a:t>oa</a:t>
            </a:r>
            <a:r>
              <a:rPr lang="nl-NL" dirty="0"/>
              <a:t> uit </a:t>
            </a:r>
            <a:r>
              <a:rPr lang="nl-NL" dirty="0" err="1"/>
              <a:t>verhaal:tegenhouden,vliegen,gaan</a:t>
            </a:r>
            <a:r>
              <a:rPr lang="nl-NL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Eerste leerling vervoegt de ik-vorm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Tweede leerling vervoegt de ik-vorm verleden tijd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Derde leerling vervoegt de ik-vorm met voltooid deelwoord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73440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485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2771775" y="59499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779838" y="6021388"/>
            <a:ext cx="2016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winkel</a:t>
            </a:r>
          </a:p>
          <a:p>
            <a:r>
              <a:rPr lang="nl-NL" dirty="0"/>
              <a:t>het warenhuis</a:t>
            </a:r>
          </a:p>
          <a:p>
            <a:r>
              <a:rPr lang="nl-NL" dirty="0"/>
              <a:t>tegenhouden</a:t>
            </a:r>
          </a:p>
          <a:p>
            <a:r>
              <a:rPr lang="nl-NL" dirty="0"/>
              <a:t>in het rond vliegen</a:t>
            </a:r>
          </a:p>
        </p:txBody>
      </p:sp>
      <p:pic>
        <p:nvPicPr>
          <p:cNvPr id="4" name="Picture 4" descr="warenhu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0569" y="3001146"/>
            <a:ext cx="2879725" cy="312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467277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427626279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12227</TotalTime>
  <Words>984</Words>
  <Application>Microsoft Office PowerPoint</Application>
  <PresentationFormat>Diavoorstelling (4:3)</PresentationFormat>
  <Paragraphs>377</Paragraphs>
  <Slides>144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144</vt:i4>
      </vt:variant>
    </vt:vector>
  </HeadingPairs>
  <TitlesOfParts>
    <vt:vector size="147" baseType="lpstr">
      <vt:lpstr>Arial</vt:lpstr>
      <vt:lpstr>Calibri</vt:lpstr>
      <vt:lpstr>Standaardontwerp</vt:lpstr>
      <vt:lpstr>Mondeling  Nederlands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  Het verhaal</vt:lpstr>
      <vt:lpstr>Werkwoorden tegenwoordige tijd</vt:lpstr>
      <vt:lpstr>Samengestelde zinnen / voegwoorden</vt:lpstr>
      <vt:lpstr>Wat hebben wij geleerd?</vt:lpstr>
      <vt:lpstr>dag 2</vt:lpstr>
      <vt:lpstr>Weet je nog?</vt:lpstr>
      <vt:lpstr> weet je nog? Het verhaal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Tegenspreken:  wat vervelend! wat stom! bah, wat kinderachtig! wat onbeleefd!</vt:lpstr>
      <vt:lpstr>   Je mening geven:  ik lust geen…/ dat lust ik niet. ik ben dol op…</vt:lpstr>
      <vt:lpstr>Zoek iemand die…</vt:lpstr>
      <vt:lpstr>meervoud</vt:lpstr>
      <vt:lpstr>meervoud</vt:lpstr>
      <vt:lpstr>meervoud</vt:lpstr>
      <vt:lpstr>meervoud</vt:lpstr>
      <vt:lpstr>Trappen van vergelijking</vt:lpstr>
      <vt:lpstr>Wat hebben wij geleerd?</vt:lpstr>
      <vt:lpstr>dag 3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daar heb je het al</vt:lpstr>
      <vt:lpstr>meervoud</vt:lpstr>
      <vt:lpstr>meervoud</vt:lpstr>
      <vt:lpstr>meervoud</vt:lpstr>
      <vt:lpstr>meervoud</vt:lpstr>
      <vt:lpstr>  Het verhaal</vt:lpstr>
      <vt:lpstr>Vraagzinnen maken</vt:lpstr>
      <vt:lpstr>Werkwoorden vervoeging</vt:lpstr>
      <vt:lpstr>Wat hebben wij geleerd?</vt:lpstr>
      <vt:lpstr>dag 4</vt:lpstr>
      <vt:lpstr>weet je nog?</vt:lpstr>
      <vt:lpstr> weet je nog? Het verhaal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voorzetsels</vt:lpstr>
      <vt:lpstr>meervoud</vt:lpstr>
      <vt:lpstr>meervoud</vt:lpstr>
      <vt:lpstr>meervoud</vt:lpstr>
      <vt:lpstr>Verwijzende functiewoorden</vt:lpstr>
      <vt:lpstr>Wat hebben wij geleerd?</vt:lpstr>
      <vt:lpstr>dag 5</vt:lpstr>
      <vt:lpstr>Weet je nog?</vt:lpstr>
      <vt:lpstr>woord van de dag: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Bijvoeglijk naamwoord</vt:lpstr>
      <vt:lpstr>Bijvoeglijk naamwoord</vt:lpstr>
      <vt:lpstr>Wat hebben wij geleerd?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Cursus 4 Module 2</dc:title>
  <dc:creator>rob</dc:creator>
  <cp:lastModifiedBy>Invaller Wissel</cp:lastModifiedBy>
  <cp:revision>149</cp:revision>
  <dcterms:created xsi:type="dcterms:W3CDTF">2010-03-25T17:28:45Z</dcterms:created>
  <dcterms:modified xsi:type="dcterms:W3CDTF">2018-02-12T07:10:28Z</dcterms:modified>
</cp:coreProperties>
</file>